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0"/>
  </p:notesMasterIdLst>
  <p:sldIdLst>
    <p:sldId id="257" r:id="rId5"/>
    <p:sldId id="355" r:id="rId6"/>
    <p:sldId id="405" r:id="rId7"/>
    <p:sldId id="369" r:id="rId8"/>
    <p:sldId id="430" r:id="rId9"/>
    <p:sldId id="391" r:id="rId10"/>
    <p:sldId id="326" r:id="rId11"/>
    <p:sldId id="431" r:id="rId12"/>
    <p:sldId id="432" r:id="rId13"/>
    <p:sldId id="428" r:id="rId14"/>
    <p:sldId id="433" r:id="rId15"/>
    <p:sldId id="395" r:id="rId16"/>
    <p:sldId id="389" r:id="rId17"/>
    <p:sldId id="413" r:id="rId18"/>
    <p:sldId id="434" r:id="rId19"/>
    <p:sldId id="388" r:id="rId20"/>
    <p:sldId id="402" r:id="rId21"/>
    <p:sldId id="386" r:id="rId22"/>
    <p:sldId id="400" r:id="rId23"/>
    <p:sldId id="387" r:id="rId24"/>
    <p:sldId id="412" r:id="rId25"/>
    <p:sldId id="396" r:id="rId26"/>
    <p:sldId id="425" r:id="rId27"/>
    <p:sldId id="409" r:id="rId28"/>
    <p:sldId id="408" r:id="rId29"/>
    <p:sldId id="424" r:id="rId30"/>
    <p:sldId id="368" r:id="rId31"/>
    <p:sldId id="420" r:id="rId32"/>
    <p:sldId id="421" r:id="rId33"/>
    <p:sldId id="422" r:id="rId34"/>
    <p:sldId id="423" r:id="rId35"/>
    <p:sldId id="397" r:id="rId36"/>
    <p:sldId id="296" r:id="rId37"/>
    <p:sldId id="410" r:id="rId38"/>
    <p:sldId id="411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3ECA003-FB9F-4ACE-9397-611541CB7C8E}">
          <p14:sldIdLst>
            <p14:sldId id="257"/>
            <p14:sldId id="355"/>
            <p14:sldId id="405"/>
            <p14:sldId id="369"/>
            <p14:sldId id="430"/>
            <p14:sldId id="391"/>
            <p14:sldId id="326"/>
            <p14:sldId id="431"/>
            <p14:sldId id="432"/>
            <p14:sldId id="428"/>
            <p14:sldId id="433"/>
            <p14:sldId id="395"/>
            <p14:sldId id="389"/>
            <p14:sldId id="413"/>
            <p14:sldId id="434"/>
            <p14:sldId id="388"/>
            <p14:sldId id="402"/>
            <p14:sldId id="386"/>
            <p14:sldId id="400"/>
            <p14:sldId id="387"/>
            <p14:sldId id="412"/>
            <p14:sldId id="396"/>
            <p14:sldId id="425"/>
            <p14:sldId id="409"/>
            <p14:sldId id="408"/>
            <p14:sldId id="424"/>
            <p14:sldId id="368"/>
            <p14:sldId id="420"/>
            <p14:sldId id="421"/>
            <p14:sldId id="422"/>
            <p14:sldId id="423"/>
            <p14:sldId id="397"/>
            <p14:sldId id="296"/>
            <p14:sldId id="410"/>
            <p14:sldId id="41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CE2457-3257-4CDB-A819-D5EF89C6E353}" v="3" dt="2021-09-22T19:40:57.4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6" autoAdjust="0"/>
    <p:restoredTop sz="86604" autoAdjust="0"/>
  </p:normalViewPr>
  <p:slideViewPr>
    <p:cSldViewPr snapToGrid="0">
      <p:cViewPr varScale="1">
        <p:scale>
          <a:sx n="75" d="100"/>
          <a:sy n="75" d="100"/>
        </p:scale>
        <p:origin x="8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4196D-4EAE-4CF6-8E5E-35B5CBA2A303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10E98-B6B8-460F-B66E-5D4BFAAF6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11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0392C-74B9-43E9-93F4-2D473515BB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16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Antonio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0392C-74B9-43E9-93F4-2D473515BB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79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Antonio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0392C-74B9-43E9-93F4-2D473515BB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07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AB60F0-FDDA-461A-8770-0BF32A6E8AA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89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Antonio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0392C-74B9-43E9-93F4-2D473515BB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13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Antonio / Nipper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0392C-74B9-43E9-93F4-2D473515BB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891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Antonio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0392C-74B9-43E9-93F4-2D473515BB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02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Antonio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0392C-74B9-43E9-93F4-2D473515BB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78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Antonio / Nipper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0392C-74B9-43E9-93F4-2D473515BB0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86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Antonio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0392C-74B9-43E9-93F4-2D473515BB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909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Antonio / Nipper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0392C-74B9-43E9-93F4-2D473515BB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09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Mark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72" indent="-302066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265" indent="-24165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571" indent="-24165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878" indent="-24165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4DF642C-D83B-46F0-88EE-217CC3137C2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94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Antonio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0392C-74B9-43E9-93F4-2D473515BB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059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Antonio / Nipper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0392C-74B9-43E9-93F4-2D473515BB0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861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AB60F0-FDDA-461A-8770-0BF32A6E8AA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174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Antonio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AB60F0-FDDA-461A-8770-0BF32A6E8AA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129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Antonio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AB60F0-FDDA-461A-8770-0BF32A6E8AA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787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Antonio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AB60F0-FDDA-461A-8770-0BF32A6E8AA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275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Antonio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AB60F0-FDDA-461A-8770-0BF32A6E8AA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225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Mark, all. General Q/A.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88D427-718F-464C-BB6E-80C5009261E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334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Antonio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0392C-74B9-43E9-93F4-2D473515BB0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338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Antonio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0392C-74B9-43E9-93F4-2D473515BB0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28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AB60F0-FDDA-461A-8770-0BF32A6E8AA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169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Antonio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0392C-74B9-43E9-93F4-2D473515BB0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259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Antonio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0392C-74B9-43E9-93F4-2D473515BB0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421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AB60F0-FDDA-461A-8770-0BF32A6E8AA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6396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AB60F0-FDDA-461A-8770-0BF32A6E8AA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229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AB60F0-FDDA-461A-8770-0BF32A6E8AA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1259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AB60F0-FDDA-461A-8770-0BF32A6E8AA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11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Antonio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AB60F0-FDDA-461A-8770-0BF32A6E8AA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75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Antonio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AB60F0-FDDA-461A-8770-0BF32A6E8AA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25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AB60F0-FDDA-461A-8770-0BF32A6E8AA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42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Antonio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0392C-74B9-43E9-93F4-2D473515BB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6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Antonio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0392C-74B9-43E9-93F4-2D473515BB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99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Antonio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0392C-74B9-43E9-93F4-2D473515BB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97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0A08F-9D40-4295-B998-EEA0C1F88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7A9BA2-EFB8-4979-A6AB-FF7D4C5C8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1ACFE-1860-45C0-B219-196CC512E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2279-ACC3-471F-ABE9-EB459ED2A26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0D74D-F304-4F7E-BFED-0D65FC02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FDF4D-22EF-4620-9111-F27FEF9B4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DB28-FE64-41DE-9B7A-FFC35775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82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DDE2E-3B60-47FB-A18A-74D51B13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E822FA-9C65-4697-AE07-EF82DC526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41FC3-1A5D-46D7-A0BD-A88C42A90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2279-ACC3-471F-ABE9-EB459ED2A26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B599A-3C3F-4CD3-9D9A-70B62C727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577BD-84E0-4950-B266-10BE0A5E3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DB28-FE64-41DE-9B7A-FFC35775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23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F57094-83A1-4C02-BCF2-B4E64E66E5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11A99F-9394-41F4-ADF1-F550E87B2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0215C-9A05-410D-ACA7-67F68BCF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2279-ACC3-471F-ABE9-EB459ED2A26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0C62C-A2E1-4354-B954-7CF3607B3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31091-9447-4B5A-B71B-16704F1F7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DB28-FE64-41DE-9B7A-FFC35775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70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175DC-7C89-4BB3-B27B-C919B913C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D76E2-DF57-4FAC-911F-FD18FE6F9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B182F-FAB0-4B72-B781-3E61E85DF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2279-ACC3-471F-ABE9-EB459ED2A26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135B8-787A-43ED-AC90-7A528C8E4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12CF5-688F-4ADB-9880-410E8348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DB28-FE64-41DE-9B7A-FFC35775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4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A8A12-D8D5-4485-BAF9-AFAEB834B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D7507-B11B-45E6-ABEE-F3552C601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DF06C-DB0A-4DFE-85EC-E8DD39166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2279-ACC3-471F-ABE9-EB459ED2A26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2D561-BF74-4EFD-A043-94CE6A1C4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513D0-B1E4-4C9F-804E-021C489CA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DB28-FE64-41DE-9B7A-FFC35775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5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D036D-5153-4B3E-B3C7-CB8C1B129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20DEE-2A4F-4879-A425-DC8D28175C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724D06-ED2B-492C-B0CE-DA73C7DB4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4CE67-1A7E-4437-9FB4-DBAE541D0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2279-ACC3-471F-ABE9-EB459ED2A26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62946-490B-4FC3-A882-D9DEE7760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DEA68-7619-417E-B744-152A0A63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DB28-FE64-41DE-9B7A-FFC35775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9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89844-A4A7-4887-B888-FC9DA9FB1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BD4B6-3858-41F7-A9FA-055AF5C95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741A4-D1AB-4667-AFD2-B3A94C5DB4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84AE52-59B2-4DBF-BAB0-A45EA24B88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547C90-302D-489B-B6F0-946038CB4D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AA21DA-A327-4D21-8341-E7FC62F2B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2279-ACC3-471F-ABE9-EB459ED2A26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442D1F-C8C0-495E-91C1-22036F63E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18850E-0B4F-4A66-AF37-8DD9F1EC8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DB28-FE64-41DE-9B7A-FFC35775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A0F6E-FE8F-4778-AC34-E895AB98E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B1FE1B-DFD3-4392-A726-FD2FB1A31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2279-ACC3-471F-ABE9-EB459ED2A26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ACF011-0948-4A11-8D9D-03603165F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7A5791-5C6F-4824-B865-184545B4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DB28-FE64-41DE-9B7A-FFC35775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14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5326F3-0071-41E6-8A17-4D2158722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2279-ACC3-471F-ABE9-EB459ED2A26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868FE-CE61-4C2A-8EEA-C1BB121C7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43DB9-76B5-4C0F-9EFA-7E67985DC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DB28-FE64-41DE-9B7A-FFC35775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6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41399-253B-468F-B7B2-9571F90EE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6308A-7E5E-469E-813D-31341F118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CC4794-8B17-4B8B-8B39-2A547644DA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30290F-79DD-45CC-85AD-4B0E9B44E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2279-ACC3-471F-ABE9-EB459ED2A26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9BE89-7853-4704-8878-130B45606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A86DE-AAFF-4BF5-BD89-53048845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DB28-FE64-41DE-9B7A-FFC35775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14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20A85-C4F0-461E-AAC7-DA2227E2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2A3FF0-BA71-47FD-8DE2-54D003420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9F518C-C19E-40B0-B9CA-F8A11B370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7C230-0913-4442-BC98-E22ED08DE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82279-ACC3-471F-ABE9-EB459ED2A26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0E240A-2499-4141-9957-D3BA33AE8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8918D-6A9A-41A5-824F-55B98A850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7DB28-FE64-41DE-9B7A-FFC35775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7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372AC5-2696-43E5-8DBE-8FCF782B7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DCF4E-B4EF-41A5-B21C-87E47CEB9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1A2E6-4FBA-4114-9DA4-B598403E2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82279-ACC3-471F-ABE9-EB459ED2A26E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EDFDA-3B4B-4A60-B4E1-182EEA976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EF6D8-4B16-4B8F-9490-F12F17B98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7DB28-FE64-41DE-9B7A-FFC357751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78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18A1E4-A892-49D6-83E2-42DE445C67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" y="10"/>
            <a:ext cx="12191980" cy="547719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181C0B-9737-4897-B0C1-CA838C70486C}"/>
              </a:ext>
            </a:extLst>
          </p:cNvPr>
          <p:cNvSpPr/>
          <p:nvPr/>
        </p:nvSpPr>
        <p:spPr>
          <a:xfrm>
            <a:off x="-1" y="5384260"/>
            <a:ext cx="12191979" cy="147373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drawing, clock, sign&#10;&#10;Description automatically generated">
            <a:extLst>
              <a:ext uri="{FF2B5EF4-FFF2-40B4-BE49-F238E27FC236}">
                <a16:creationId xmlns:a16="http://schemas.microsoft.com/office/drawing/2014/main" id="{9B27B543-D2E1-4EC8-8340-5129931CFC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199" y="5767068"/>
            <a:ext cx="5883613" cy="8010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D9E3A1-8AC2-4A64-933E-A06F88F07AA5}"/>
              </a:ext>
            </a:extLst>
          </p:cNvPr>
          <p:cNvSpPr/>
          <p:nvPr/>
        </p:nvSpPr>
        <p:spPr>
          <a:xfrm>
            <a:off x="-44" y="0"/>
            <a:ext cx="12192000" cy="1999281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  <a:cs typeface="Helvetica" pitchFamily="34" charset="0"/>
              </a:rPr>
              <a:t>  </a:t>
            </a:r>
            <a:r>
              <a:rPr lang="en-US" sz="4400" dirty="0">
                <a:solidFill>
                  <a:schemeClr val="bg1"/>
                </a:solidFill>
                <a:latin typeface="Arial Black" panose="020B0A04020102020204" pitchFamily="34" charset="0"/>
                <a:cs typeface="Helvetica" pitchFamily="34" charset="0"/>
              </a:rPr>
              <a:t>REIMAGINING PINE AVENUE</a:t>
            </a:r>
          </a:p>
        </p:txBody>
      </p:sp>
    </p:spTree>
    <p:extLst>
      <p:ext uri="{BB962C8B-B14F-4D97-AF65-F5344CB8AC3E}">
        <p14:creationId xmlns:p14="http://schemas.microsoft.com/office/powerpoint/2010/main" val="267062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87">
            <a:extLst>
              <a:ext uri="{FF2B5EF4-FFF2-40B4-BE49-F238E27FC236}">
                <a16:creationId xmlns:a16="http://schemas.microsoft.com/office/drawing/2014/main" id="{BDB1558A-5BE7-49FA-A60D-46D6447D4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15100"/>
            <a:ext cx="548640" cy="3429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fld id="{B4544336-1CF6-4FD3-B3C8-8F0C7602B7F2}" type="slidenum">
              <a:rPr lang="en-US" b="1" smtClean="0">
                <a:solidFill>
                  <a:schemeClr val="bg1"/>
                </a:solidFill>
              </a:rPr>
              <a:pPr algn="ctr"/>
              <a:t>10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2E349EE-631D-4787-9FA1-D3EAE90CF8EF}"/>
              </a:ext>
            </a:extLst>
          </p:cNvPr>
          <p:cNvSpPr/>
          <p:nvPr/>
        </p:nvSpPr>
        <p:spPr>
          <a:xfrm>
            <a:off x="0" y="0"/>
            <a:ext cx="12192000" cy="4826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  <a:cs typeface="Helvetica" pitchFamily="34" charset="0"/>
              </a:rPr>
              <a:t>  TRAFFIC COMPARISON – ADJUSTED TRAFFIC VS. ONE-WAY TRAFFIC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AA1DF9-F240-49B8-BAA3-B6283E64F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19" y="1427900"/>
            <a:ext cx="5414211" cy="41418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BAD7E9-811E-4247-B175-9770A152F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1874" y="1255126"/>
            <a:ext cx="5414210" cy="42515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1635AA-9A4E-48CA-8916-C361AE88A756}"/>
              </a:ext>
            </a:extLst>
          </p:cNvPr>
          <p:cNvSpPr/>
          <p:nvPr/>
        </p:nvSpPr>
        <p:spPr>
          <a:xfrm>
            <a:off x="182880" y="1155032"/>
            <a:ext cx="5823284" cy="4629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BE658E-93E8-44CE-A8C7-30F7AE586504}"/>
              </a:ext>
            </a:extLst>
          </p:cNvPr>
          <p:cNvSpPr/>
          <p:nvPr/>
        </p:nvSpPr>
        <p:spPr>
          <a:xfrm>
            <a:off x="6195463" y="1155032"/>
            <a:ext cx="5823284" cy="4629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2ABEE2-C129-4012-AC0A-9C0C88133A59}"/>
              </a:ext>
            </a:extLst>
          </p:cNvPr>
          <p:cNvSpPr txBox="1"/>
          <p:nvPr/>
        </p:nvSpPr>
        <p:spPr>
          <a:xfrm>
            <a:off x="1568918" y="6044665"/>
            <a:ext cx="2945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ADJUSTED TRAFFIC COUNTS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043C63-12AC-4322-A932-536550A0CE23}"/>
              </a:ext>
            </a:extLst>
          </p:cNvPr>
          <p:cNvSpPr txBox="1"/>
          <p:nvPr/>
        </p:nvSpPr>
        <p:spPr>
          <a:xfrm>
            <a:off x="7736313" y="6044665"/>
            <a:ext cx="330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ONE-WAY TRAFFIC DISTRIBUTION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88604-8D44-452F-AB4D-0EF027E76109}"/>
              </a:ext>
            </a:extLst>
          </p:cNvPr>
          <p:cNvSpPr/>
          <p:nvPr/>
        </p:nvSpPr>
        <p:spPr>
          <a:xfrm>
            <a:off x="0" y="481877"/>
            <a:ext cx="12192000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solidFill>
                  <a:schemeClr val="bg1"/>
                </a:solidFill>
              </a:rPr>
              <a:t>XXX – Weekday                    (YYY) – Weekend </a:t>
            </a:r>
          </a:p>
        </p:txBody>
      </p:sp>
    </p:spTree>
    <p:extLst>
      <p:ext uri="{BB962C8B-B14F-4D97-AF65-F5344CB8AC3E}">
        <p14:creationId xmlns:p14="http://schemas.microsoft.com/office/powerpoint/2010/main" val="327436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87">
            <a:extLst>
              <a:ext uri="{FF2B5EF4-FFF2-40B4-BE49-F238E27FC236}">
                <a16:creationId xmlns:a16="http://schemas.microsoft.com/office/drawing/2014/main" id="{BDB1558A-5BE7-49FA-A60D-46D6447D4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15100"/>
            <a:ext cx="548640" cy="3429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fld id="{B4544336-1CF6-4FD3-B3C8-8F0C7602B7F2}" type="slidenum">
              <a:rPr lang="en-US" b="1" smtClean="0">
                <a:solidFill>
                  <a:schemeClr val="bg1"/>
                </a:solidFill>
              </a:rPr>
              <a:pPr algn="ctr"/>
              <a:t>11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2E349EE-631D-4787-9FA1-D3EAE90CF8EF}"/>
              </a:ext>
            </a:extLst>
          </p:cNvPr>
          <p:cNvSpPr/>
          <p:nvPr/>
        </p:nvSpPr>
        <p:spPr>
          <a:xfrm>
            <a:off x="0" y="0"/>
            <a:ext cx="12192000" cy="4826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  <a:cs typeface="Helvetica" pitchFamily="34" charset="0"/>
              </a:rPr>
              <a:t> TRAFFIC COMPARISON – ADJUSTED TRAFFIC VS. ONE-WAY TRAFFIC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AA1DF9-F240-49B8-BAA3-B6283E64F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338" y="1427900"/>
            <a:ext cx="4994173" cy="41418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BAD7E9-811E-4247-B175-9770A152F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5263" y="1255126"/>
            <a:ext cx="5347431" cy="42515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1635AA-9A4E-48CA-8916-C361AE88A756}"/>
              </a:ext>
            </a:extLst>
          </p:cNvPr>
          <p:cNvSpPr/>
          <p:nvPr/>
        </p:nvSpPr>
        <p:spPr>
          <a:xfrm>
            <a:off x="182880" y="1155032"/>
            <a:ext cx="5823284" cy="4629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BE658E-93E8-44CE-A8C7-30F7AE586504}"/>
              </a:ext>
            </a:extLst>
          </p:cNvPr>
          <p:cNvSpPr/>
          <p:nvPr/>
        </p:nvSpPr>
        <p:spPr>
          <a:xfrm>
            <a:off x="6195463" y="1155032"/>
            <a:ext cx="5823284" cy="4629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2ABEE2-C129-4012-AC0A-9C0C88133A59}"/>
              </a:ext>
            </a:extLst>
          </p:cNvPr>
          <p:cNvSpPr txBox="1"/>
          <p:nvPr/>
        </p:nvSpPr>
        <p:spPr>
          <a:xfrm>
            <a:off x="1568918" y="6044665"/>
            <a:ext cx="2945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ADJUSTED TRAFFIC COUNTS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043C63-12AC-4322-A932-536550A0CE23}"/>
              </a:ext>
            </a:extLst>
          </p:cNvPr>
          <p:cNvSpPr txBox="1"/>
          <p:nvPr/>
        </p:nvSpPr>
        <p:spPr>
          <a:xfrm>
            <a:off x="7736313" y="6044665"/>
            <a:ext cx="330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ONE-WAY TRAFFIC DISTRIBUTION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96AD8F-7772-4AEC-AB3A-AA205DA2519C}"/>
              </a:ext>
            </a:extLst>
          </p:cNvPr>
          <p:cNvSpPr/>
          <p:nvPr/>
        </p:nvSpPr>
        <p:spPr>
          <a:xfrm>
            <a:off x="0" y="511650"/>
            <a:ext cx="12192000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solidFill>
                  <a:schemeClr val="bg1"/>
                </a:solidFill>
              </a:rPr>
              <a:t>XXX – Weekday                    (YYY) – Weekend </a:t>
            </a:r>
          </a:p>
        </p:txBody>
      </p:sp>
    </p:spTree>
    <p:extLst>
      <p:ext uri="{BB962C8B-B14F-4D97-AF65-F5344CB8AC3E}">
        <p14:creationId xmlns:p14="http://schemas.microsoft.com/office/powerpoint/2010/main" val="196565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87">
            <a:extLst>
              <a:ext uri="{FF2B5EF4-FFF2-40B4-BE49-F238E27FC236}">
                <a16:creationId xmlns:a16="http://schemas.microsoft.com/office/drawing/2014/main" id="{18726C8F-B034-4043-B866-10E5A8429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15100"/>
            <a:ext cx="548640" cy="3429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fld id="{B4544336-1CF6-4FD3-B3C8-8F0C7602B7F2}" type="slidenum">
              <a:rPr lang="en-US" b="1" smtClean="0">
                <a:solidFill>
                  <a:schemeClr val="bg1"/>
                </a:solidFill>
              </a:rPr>
              <a:pPr algn="ctr"/>
              <a:t>12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8586F6-B9F5-45DB-8730-E54EA1CFD389}"/>
              </a:ext>
            </a:extLst>
          </p:cNvPr>
          <p:cNvSpPr/>
          <p:nvPr/>
        </p:nvSpPr>
        <p:spPr>
          <a:xfrm>
            <a:off x="0" y="2061275"/>
            <a:ext cx="12192000" cy="2293749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  <a:cs typeface="Helvetica" pitchFamily="34" charset="0"/>
              </a:rPr>
              <a:t>  </a:t>
            </a:r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  <a:cs typeface="Helvetica" pitchFamily="34" charset="0"/>
              </a:rPr>
              <a:t>ALTERNATIVES UPDATE</a:t>
            </a:r>
          </a:p>
        </p:txBody>
      </p:sp>
    </p:spTree>
    <p:extLst>
      <p:ext uri="{BB962C8B-B14F-4D97-AF65-F5344CB8AC3E}">
        <p14:creationId xmlns:p14="http://schemas.microsoft.com/office/powerpoint/2010/main" val="137801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484AAB-7AEF-4C6F-9B60-5A1258D84439}"/>
              </a:ext>
            </a:extLst>
          </p:cNvPr>
          <p:cNvSpPr/>
          <p:nvPr/>
        </p:nvSpPr>
        <p:spPr>
          <a:xfrm>
            <a:off x="1255362" y="6327398"/>
            <a:ext cx="9918916" cy="5306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cs typeface="Helvetica" pitchFamily="34" charset="0"/>
              </a:rPr>
              <a:t>Convert Pine Avenue and Magnolia Avenue as one-way streets, with Sidewalks, On-Street Parking/Delivery, Multi-use Path &amp; Ped Crosswalks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80218A-BBC8-4BC9-B0E5-01921D7CF0BC}"/>
              </a:ext>
            </a:extLst>
          </p:cNvPr>
          <p:cNvSpPr/>
          <p:nvPr/>
        </p:nvSpPr>
        <p:spPr>
          <a:xfrm>
            <a:off x="108488" y="482600"/>
            <a:ext cx="11933695" cy="5829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C5EE8C-96CC-4EBA-B31B-4F22C32CE82D}"/>
              </a:ext>
            </a:extLst>
          </p:cNvPr>
          <p:cNvSpPr/>
          <p:nvPr/>
        </p:nvSpPr>
        <p:spPr>
          <a:xfrm>
            <a:off x="0" y="0"/>
            <a:ext cx="12192000" cy="4826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  <a:cs typeface="Helvetica" pitchFamily="34" charset="0"/>
              </a:rPr>
              <a:t>  ALTERNATIVES 5</a:t>
            </a:r>
          </a:p>
        </p:txBody>
      </p:sp>
      <p:sp>
        <p:nvSpPr>
          <p:cNvPr id="19" name="Slide Number Placeholder 87">
            <a:extLst>
              <a:ext uri="{FF2B5EF4-FFF2-40B4-BE49-F238E27FC236}">
                <a16:creationId xmlns:a16="http://schemas.microsoft.com/office/drawing/2014/main" id="{66223AAD-68A1-4C2E-969F-DE6209EAB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15100"/>
            <a:ext cx="548640" cy="3429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fld id="{B4544336-1CF6-4FD3-B3C8-8F0C7602B7F2}" type="slidenum">
              <a:rPr lang="en-US" b="1" smtClean="0">
                <a:solidFill>
                  <a:schemeClr val="bg1"/>
                </a:solidFill>
              </a:rPr>
              <a:pPr algn="ctr"/>
              <a:t>13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729AB53-D927-4BD0-A0E6-0542570D08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8" r="16088"/>
          <a:stretch/>
        </p:blipFill>
        <p:spPr>
          <a:xfrm>
            <a:off x="2185261" y="484691"/>
            <a:ext cx="8615684" cy="582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1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87">
            <a:extLst>
              <a:ext uri="{FF2B5EF4-FFF2-40B4-BE49-F238E27FC236}">
                <a16:creationId xmlns:a16="http://schemas.microsoft.com/office/drawing/2014/main" id="{041F83BB-E382-41C7-9D36-9AD31E6F0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15100"/>
            <a:ext cx="548640" cy="3429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fld id="{B4544336-1CF6-4FD3-B3C8-8F0C7602B7F2}" type="slidenum">
              <a:rPr lang="en-US" b="1" smtClean="0">
                <a:solidFill>
                  <a:schemeClr val="bg1"/>
                </a:solidFill>
              </a:rPr>
              <a:pPr algn="ctr"/>
              <a:t>14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24A343-FA4A-49B2-85F6-49FE407DD9AE}"/>
              </a:ext>
            </a:extLst>
          </p:cNvPr>
          <p:cNvSpPr/>
          <p:nvPr/>
        </p:nvSpPr>
        <p:spPr>
          <a:xfrm>
            <a:off x="0" y="0"/>
            <a:ext cx="12192000" cy="7239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  <a:cs typeface="Helvetica" pitchFamily="34" charset="0"/>
              </a:rPr>
              <a:t>  ALTERNATIVE #5 – Same as #1 plus adding buffered bike lanes and Sidewalks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AEE825-ACA8-4574-818A-A0CC36A1F27F}"/>
              </a:ext>
            </a:extLst>
          </p:cNvPr>
          <p:cNvSpPr/>
          <p:nvPr/>
        </p:nvSpPr>
        <p:spPr>
          <a:xfrm>
            <a:off x="548640" y="720758"/>
            <a:ext cx="10501652" cy="304698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PROS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Provides a separate facility for Bicyclists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Improved safety for Pedestrians by providing a continuous sidewalk.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Improved safety for Bicyclist by providing a buffer between vehicles and bicyclists.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Can increase the use of bicycles resulting in less congestion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Provides on Street Parking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Potential signalization of Magnolia at Gulf Drive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0876BD-246B-45CB-B8B1-DB0FD73A2F70}"/>
              </a:ext>
            </a:extLst>
          </p:cNvPr>
          <p:cNvSpPr/>
          <p:nvPr/>
        </p:nvSpPr>
        <p:spPr>
          <a:xfrm>
            <a:off x="548640" y="3767892"/>
            <a:ext cx="10501652" cy="2308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CONS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Traffic along Spring and Magnolia is projected to increase </a:t>
            </a:r>
            <a:r>
              <a:rPr lang="en-US" sz="2400" b="1" dirty="0">
                <a:solidFill>
                  <a:srgbClr val="FFFF00"/>
                </a:solidFill>
              </a:rPr>
              <a:t>350 to 400%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Increase in truck traffic along Spring and Magnolia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Can increase the operating speed of the one-way street creating some safety concerns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Most Expensive alternative with longest implementation time.</a:t>
            </a:r>
          </a:p>
        </p:txBody>
      </p:sp>
    </p:spTree>
    <p:extLst>
      <p:ext uri="{BB962C8B-B14F-4D97-AF65-F5344CB8AC3E}">
        <p14:creationId xmlns:p14="http://schemas.microsoft.com/office/powerpoint/2010/main" val="196436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87">
            <a:extLst>
              <a:ext uri="{FF2B5EF4-FFF2-40B4-BE49-F238E27FC236}">
                <a16:creationId xmlns:a16="http://schemas.microsoft.com/office/drawing/2014/main" id="{BDB1558A-5BE7-49FA-A60D-46D6447D4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15100"/>
            <a:ext cx="548640" cy="3429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fld id="{B4544336-1CF6-4FD3-B3C8-8F0C7602B7F2}" type="slidenum">
              <a:rPr lang="en-US" b="1" smtClean="0">
                <a:solidFill>
                  <a:schemeClr val="bg1"/>
                </a:solidFill>
              </a:rPr>
              <a:pPr algn="ctr"/>
              <a:t>15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2E349EE-631D-4787-9FA1-D3EAE90CF8EF}"/>
              </a:ext>
            </a:extLst>
          </p:cNvPr>
          <p:cNvSpPr/>
          <p:nvPr/>
        </p:nvSpPr>
        <p:spPr>
          <a:xfrm>
            <a:off x="0" y="0"/>
            <a:ext cx="12192000" cy="4826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  <a:cs typeface="Helvetica" pitchFamily="34" charset="0"/>
              </a:rPr>
              <a:t>  TRAFFIC COMPARISON – ADJUSTED TRAFFIC VS. ONE-WAY TRAFFIC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AA1DF9-F240-49B8-BAA3-B6283E64F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19" y="1427900"/>
            <a:ext cx="5414211" cy="41418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ABAD7E9-811E-4247-B175-9770A152F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1874" y="1255126"/>
            <a:ext cx="5414210" cy="42515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1635AA-9A4E-48CA-8916-C361AE88A756}"/>
              </a:ext>
            </a:extLst>
          </p:cNvPr>
          <p:cNvSpPr/>
          <p:nvPr/>
        </p:nvSpPr>
        <p:spPr>
          <a:xfrm>
            <a:off x="182880" y="1155032"/>
            <a:ext cx="5823284" cy="4629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BE658E-93E8-44CE-A8C7-30F7AE586504}"/>
              </a:ext>
            </a:extLst>
          </p:cNvPr>
          <p:cNvSpPr/>
          <p:nvPr/>
        </p:nvSpPr>
        <p:spPr>
          <a:xfrm>
            <a:off x="6195463" y="1155032"/>
            <a:ext cx="5823284" cy="4629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2ABEE2-C129-4012-AC0A-9C0C88133A59}"/>
              </a:ext>
            </a:extLst>
          </p:cNvPr>
          <p:cNvSpPr txBox="1"/>
          <p:nvPr/>
        </p:nvSpPr>
        <p:spPr>
          <a:xfrm>
            <a:off x="1568918" y="6044665"/>
            <a:ext cx="2945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ADJUSTED TRAFFIC COUNTS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043C63-12AC-4322-A932-536550A0CE23}"/>
              </a:ext>
            </a:extLst>
          </p:cNvPr>
          <p:cNvSpPr txBox="1"/>
          <p:nvPr/>
        </p:nvSpPr>
        <p:spPr>
          <a:xfrm>
            <a:off x="7736313" y="6044665"/>
            <a:ext cx="3303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ONE-WAY TRAFFIC DISTRIBUTION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88604-8D44-452F-AB4D-0EF027E76109}"/>
              </a:ext>
            </a:extLst>
          </p:cNvPr>
          <p:cNvSpPr/>
          <p:nvPr/>
        </p:nvSpPr>
        <p:spPr>
          <a:xfrm>
            <a:off x="0" y="481877"/>
            <a:ext cx="12192000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solidFill>
                  <a:schemeClr val="bg1"/>
                </a:solidFill>
              </a:rPr>
              <a:t>XXX – Weekday                    (YYY) – Weekend </a:t>
            </a:r>
          </a:p>
        </p:txBody>
      </p:sp>
    </p:spTree>
    <p:extLst>
      <p:ext uri="{BB962C8B-B14F-4D97-AF65-F5344CB8AC3E}">
        <p14:creationId xmlns:p14="http://schemas.microsoft.com/office/powerpoint/2010/main" val="344725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484AAB-7AEF-4C6F-9B60-5A1258D84439}"/>
              </a:ext>
            </a:extLst>
          </p:cNvPr>
          <p:cNvSpPr/>
          <p:nvPr/>
        </p:nvSpPr>
        <p:spPr>
          <a:xfrm>
            <a:off x="1255362" y="6327398"/>
            <a:ext cx="9918916" cy="406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cs typeface="Helvetica" pitchFamily="34" charset="0"/>
              </a:rPr>
              <a:t>Add On-Steet Parking/Delivery Area, Sidewalks on Both Sides &amp; Ped Crosswalks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80218A-BBC8-4BC9-B0E5-01921D7CF0BC}"/>
              </a:ext>
            </a:extLst>
          </p:cNvPr>
          <p:cNvSpPr/>
          <p:nvPr/>
        </p:nvSpPr>
        <p:spPr>
          <a:xfrm>
            <a:off x="108488" y="482600"/>
            <a:ext cx="11933695" cy="5829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C5EE8C-96CC-4EBA-B31B-4F22C32CE82D}"/>
              </a:ext>
            </a:extLst>
          </p:cNvPr>
          <p:cNvSpPr/>
          <p:nvPr/>
        </p:nvSpPr>
        <p:spPr>
          <a:xfrm>
            <a:off x="0" y="0"/>
            <a:ext cx="12192000" cy="4826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  <a:cs typeface="Helvetica" pitchFamily="34" charset="0"/>
              </a:rPr>
              <a:t>  ALTERNATIVES #4</a:t>
            </a:r>
          </a:p>
        </p:txBody>
      </p:sp>
      <p:sp>
        <p:nvSpPr>
          <p:cNvPr id="19" name="Slide Number Placeholder 87">
            <a:extLst>
              <a:ext uri="{FF2B5EF4-FFF2-40B4-BE49-F238E27FC236}">
                <a16:creationId xmlns:a16="http://schemas.microsoft.com/office/drawing/2014/main" id="{66223AAD-68A1-4C2E-969F-DE6209EAB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15100"/>
            <a:ext cx="548640" cy="3429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fld id="{B4544336-1CF6-4FD3-B3C8-8F0C7602B7F2}" type="slidenum">
              <a:rPr lang="en-US" b="1" smtClean="0">
                <a:solidFill>
                  <a:schemeClr val="bg1"/>
                </a:solidFill>
              </a:rPr>
              <a:pPr algn="ctr"/>
              <a:t>16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729AB53-D927-4BD0-A0E6-0542570D0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5262" y="464537"/>
            <a:ext cx="816363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19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87">
            <a:extLst>
              <a:ext uri="{FF2B5EF4-FFF2-40B4-BE49-F238E27FC236}">
                <a16:creationId xmlns:a16="http://schemas.microsoft.com/office/drawing/2014/main" id="{041F83BB-E382-41C7-9D36-9AD31E6F0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15100"/>
            <a:ext cx="548640" cy="3429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fld id="{B4544336-1CF6-4FD3-B3C8-8F0C7602B7F2}" type="slidenum">
              <a:rPr lang="en-US" b="1" smtClean="0">
                <a:solidFill>
                  <a:schemeClr val="bg1"/>
                </a:solidFill>
              </a:rPr>
              <a:pPr algn="ctr"/>
              <a:t>17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24A343-FA4A-49B2-85F6-49FE407DD9AE}"/>
              </a:ext>
            </a:extLst>
          </p:cNvPr>
          <p:cNvSpPr/>
          <p:nvPr/>
        </p:nvSpPr>
        <p:spPr>
          <a:xfrm>
            <a:off x="0" y="0"/>
            <a:ext cx="12192000" cy="953228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  <a:cs typeface="Helvetica" pitchFamily="34" charset="0"/>
              </a:rPr>
              <a:t>  ALTERNATIVE #4 – Add on-street parking/delivery parking,  sidewalk    and ped crossings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AEE825-ACA8-4574-818A-A0CC36A1F27F}"/>
              </a:ext>
            </a:extLst>
          </p:cNvPr>
          <p:cNvSpPr/>
          <p:nvPr/>
        </p:nvSpPr>
        <p:spPr>
          <a:xfrm>
            <a:off x="548640" y="953228"/>
            <a:ext cx="10501652" cy="15696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PROS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Provides on-street parking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Provides area for delivery vehicles to park out of the travel lane.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Improved safety for Pedestrians by providing a continuous sidewalk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0876BD-246B-45CB-B8B1-DB0FD73A2F70}"/>
              </a:ext>
            </a:extLst>
          </p:cNvPr>
          <p:cNvSpPr/>
          <p:nvPr/>
        </p:nvSpPr>
        <p:spPr>
          <a:xfrm>
            <a:off x="548640" y="2519816"/>
            <a:ext cx="10501652" cy="2308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CONS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Will not provide a separate facility for bicycles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May limit the use of bicycles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May further impact the operation of Pine Avenue due to bikes mixed with vehicular traffic.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Safety concerns of having vehicular traffic mixed with bicycle trips.</a:t>
            </a:r>
          </a:p>
        </p:txBody>
      </p:sp>
    </p:spTree>
    <p:extLst>
      <p:ext uri="{BB962C8B-B14F-4D97-AF65-F5344CB8AC3E}">
        <p14:creationId xmlns:p14="http://schemas.microsoft.com/office/powerpoint/2010/main" val="118320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484AAB-7AEF-4C6F-9B60-5A1258D84439}"/>
              </a:ext>
            </a:extLst>
          </p:cNvPr>
          <p:cNvSpPr/>
          <p:nvPr/>
        </p:nvSpPr>
        <p:spPr>
          <a:xfrm>
            <a:off x="1255362" y="6327398"/>
            <a:ext cx="9918916" cy="406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cs typeface="Helvetica" pitchFamily="34" charset="0"/>
              </a:rPr>
              <a:t> Add Buffered Bike Lanes and Sidewalks on Both Sides &amp; Ped Crosswalks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80218A-BBC8-4BC9-B0E5-01921D7CF0BC}"/>
              </a:ext>
            </a:extLst>
          </p:cNvPr>
          <p:cNvSpPr/>
          <p:nvPr/>
        </p:nvSpPr>
        <p:spPr>
          <a:xfrm>
            <a:off x="108488" y="482600"/>
            <a:ext cx="11933695" cy="5829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C5EE8C-96CC-4EBA-B31B-4F22C32CE82D}"/>
              </a:ext>
            </a:extLst>
          </p:cNvPr>
          <p:cNvSpPr/>
          <p:nvPr/>
        </p:nvSpPr>
        <p:spPr>
          <a:xfrm>
            <a:off x="0" y="0"/>
            <a:ext cx="12192000" cy="4826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  <a:cs typeface="Helvetica" pitchFamily="34" charset="0"/>
              </a:rPr>
              <a:t>  ALTERNATIVES #2</a:t>
            </a:r>
          </a:p>
        </p:txBody>
      </p:sp>
      <p:sp>
        <p:nvSpPr>
          <p:cNvPr id="19" name="Slide Number Placeholder 87">
            <a:extLst>
              <a:ext uri="{FF2B5EF4-FFF2-40B4-BE49-F238E27FC236}">
                <a16:creationId xmlns:a16="http://schemas.microsoft.com/office/drawing/2014/main" id="{66223AAD-68A1-4C2E-969F-DE6209EAB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15100"/>
            <a:ext cx="548640" cy="3429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fld id="{B4544336-1CF6-4FD3-B3C8-8F0C7602B7F2}" type="slidenum">
              <a:rPr lang="en-US" b="1" smtClean="0">
                <a:solidFill>
                  <a:schemeClr val="bg1"/>
                </a:solidFill>
              </a:rPr>
              <a:pPr algn="ctr"/>
              <a:t>18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729AB53-D927-4BD0-A0E6-0542570D0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78251" y="482601"/>
            <a:ext cx="8010287" cy="581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8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87">
            <a:extLst>
              <a:ext uri="{FF2B5EF4-FFF2-40B4-BE49-F238E27FC236}">
                <a16:creationId xmlns:a16="http://schemas.microsoft.com/office/drawing/2014/main" id="{041F83BB-E382-41C7-9D36-9AD31E6F0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15100"/>
            <a:ext cx="548640" cy="3429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fld id="{B4544336-1CF6-4FD3-B3C8-8F0C7602B7F2}" type="slidenum">
              <a:rPr lang="en-US" b="1" smtClean="0">
                <a:solidFill>
                  <a:schemeClr val="bg1"/>
                </a:solidFill>
              </a:rPr>
              <a:pPr algn="ctr"/>
              <a:t>19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24A343-FA4A-49B2-85F6-49FE407DD9AE}"/>
              </a:ext>
            </a:extLst>
          </p:cNvPr>
          <p:cNvSpPr/>
          <p:nvPr/>
        </p:nvSpPr>
        <p:spPr>
          <a:xfrm>
            <a:off x="0" y="0"/>
            <a:ext cx="12192000" cy="7239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  <a:cs typeface="Helvetica" pitchFamily="34" charset="0"/>
              </a:rPr>
              <a:t>  ALTERNATIVE #2 – Same as #1 plus adding buffered bike lanes and Sidewalks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AEE825-ACA8-4574-818A-A0CC36A1F27F}"/>
              </a:ext>
            </a:extLst>
          </p:cNvPr>
          <p:cNvSpPr/>
          <p:nvPr/>
        </p:nvSpPr>
        <p:spPr>
          <a:xfrm>
            <a:off x="548640" y="736255"/>
            <a:ext cx="10501652" cy="34163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PROS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Provides a separate facility for Bicyclists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Improved safety for Pedestrians by providing a continuous sidewalk.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Improved safety for Bicyclist by providing a buffer between vehicles and bicyclists.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Can increase the use of bicycles resulting in less congestion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Potential for additional water quality treatment through the use of exfiltration trench with a valley gutter and inlets.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Use of regular concrete for sidewalk and bike lanes will reduce the cost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0876BD-246B-45CB-B8B1-DB0FD73A2F70}"/>
              </a:ext>
            </a:extLst>
          </p:cNvPr>
          <p:cNvSpPr/>
          <p:nvPr/>
        </p:nvSpPr>
        <p:spPr>
          <a:xfrm>
            <a:off x="548640" y="4152599"/>
            <a:ext cx="10501652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CONS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Will Eliminate 33 existing on-street parking spaces along Pine Avenue</a:t>
            </a:r>
          </a:p>
        </p:txBody>
      </p:sp>
    </p:spTree>
    <p:extLst>
      <p:ext uri="{BB962C8B-B14F-4D97-AF65-F5344CB8AC3E}">
        <p14:creationId xmlns:p14="http://schemas.microsoft.com/office/powerpoint/2010/main" val="171236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E3137F9-4DC8-40D4-8C2B-D6CCA612940A}"/>
              </a:ext>
            </a:extLst>
          </p:cNvPr>
          <p:cNvSpPr/>
          <p:nvPr/>
        </p:nvSpPr>
        <p:spPr>
          <a:xfrm>
            <a:off x="253119" y="3082561"/>
            <a:ext cx="5422583" cy="7693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Slide Number Placeholder 87">
            <a:extLst>
              <a:ext uri="{FF2B5EF4-FFF2-40B4-BE49-F238E27FC236}">
                <a16:creationId xmlns:a16="http://schemas.microsoft.com/office/drawing/2014/main" id="{E6F31711-A5BB-450C-9A89-60A740F13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15100"/>
            <a:ext cx="548640" cy="3429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fld id="{B4544336-1CF6-4FD3-B3C8-8F0C7602B7F2}" type="slidenum">
              <a:rPr lang="en-US" b="1" smtClean="0">
                <a:solidFill>
                  <a:schemeClr val="bg1"/>
                </a:solidFill>
              </a:rPr>
              <a:pPr algn="ctr"/>
              <a:t>2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F1F295-1D30-4C6F-9AC1-12F7E6671C58}"/>
              </a:ext>
            </a:extLst>
          </p:cNvPr>
          <p:cNvSpPr/>
          <p:nvPr/>
        </p:nvSpPr>
        <p:spPr>
          <a:xfrm>
            <a:off x="6986335" y="2093175"/>
            <a:ext cx="36029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Helvetica LT Std Black" pitchFamily="34" charset="0"/>
                <a:cs typeface="Helvetica" pitchFamily="34" charset="0"/>
              </a:rPr>
              <a:t>100+ Local Dedicated Staff</a:t>
            </a:r>
            <a:endParaRPr lang="en-US" sz="2000" dirty="0">
              <a:solidFill>
                <a:schemeClr val="bg1"/>
              </a:solidFill>
              <a:latin typeface="Helvetica LT Std" pitchFamily="34" charset="0"/>
              <a:cs typeface="Helvetica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205CD3-735D-404B-B275-B407A28BB43F}"/>
              </a:ext>
            </a:extLst>
          </p:cNvPr>
          <p:cNvSpPr/>
          <p:nvPr/>
        </p:nvSpPr>
        <p:spPr>
          <a:xfrm>
            <a:off x="478826" y="3267169"/>
            <a:ext cx="45730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Helvetica LT Std Black" pitchFamily="34" charset="0"/>
                <a:cs typeface="Helvetica" pitchFamily="34" charset="0"/>
              </a:rPr>
              <a:t>TRAFFIC ANALYSIS</a:t>
            </a:r>
            <a:endParaRPr lang="en-US" sz="2000" b="1" dirty="0">
              <a:solidFill>
                <a:schemeClr val="bg1"/>
              </a:solidFill>
              <a:latin typeface="Helvetica LT Std" pitchFamily="34" charset="0"/>
              <a:cs typeface="Helvetica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FB353C-EEEB-4367-8005-38227BAAD960}"/>
              </a:ext>
            </a:extLst>
          </p:cNvPr>
          <p:cNvSpPr/>
          <p:nvPr/>
        </p:nvSpPr>
        <p:spPr>
          <a:xfrm>
            <a:off x="253119" y="3834179"/>
            <a:ext cx="5420884" cy="19389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What is the adjusted traffic for peak season?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If one-way pairs is implemented how this will increase traffic on other streets?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B3347B-29F8-4743-9A73-2F3AF0C1E7B6}"/>
              </a:ext>
            </a:extLst>
          </p:cNvPr>
          <p:cNvSpPr/>
          <p:nvPr/>
        </p:nvSpPr>
        <p:spPr>
          <a:xfrm>
            <a:off x="0" y="0"/>
            <a:ext cx="12192000" cy="4826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  <a:cs typeface="Helvetica" pitchFamily="34" charset="0"/>
              </a:rPr>
              <a:t>  Direction from last Meeting and Objective of this Meeting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B83ECD-FAAC-4CD2-ABBF-48AC0B138113}"/>
              </a:ext>
            </a:extLst>
          </p:cNvPr>
          <p:cNvSpPr/>
          <p:nvPr/>
        </p:nvSpPr>
        <p:spPr>
          <a:xfrm>
            <a:off x="256516" y="872235"/>
            <a:ext cx="5422583" cy="7693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5D51A5-948F-4605-8E75-8151D6C0882E}"/>
              </a:ext>
            </a:extLst>
          </p:cNvPr>
          <p:cNvSpPr/>
          <p:nvPr/>
        </p:nvSpPr>
        <p:spPr>
          <a:xfrm>
            <a:off x="544215" y="1761299"/>
            <a:ext cx="45730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Helvetica LT Std Black" pitchFamily="34" charset="0"/>
                <a:cs typeface="Helvetica" pitchFamily="34" charset="0"/>
              </a:rPr>
              <a:t>TRAFFIC ANALYSIS</a:t>
            </a:r>
            <a:endParaRPr lang="en-US" sz="2000" b="1" dirty="0">
              <a:solidFill>
                <a:schemeClr val="bg1"/>
              </a:solidFill>
              <a:latin typeface="Helvetica LT Std" pitchFamily="34" charset="0"/>
              <a:cs typeface="Helvetica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F5E677-EB75-4EA8-B2E7-3C7D81EB27DF}"/>
              </a:ext>
            </a:extLst>
          </p:cNvPr>
          <p:cNvSpPr/>
          <p:nvPr/>
        </p:nvSpPr>
        <p:spPr>
          <a:xfrm>
            <a:off x="254818" y="1628433"/>
            <a:ext cx="5420884" cy="15696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If parking is taken off Pine Ave. where big trucks will park?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How many parking spaces will be eliminated along Pine Ave?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F9866D-A3DB-40BC-A96B-2E2127E8B008}"/>
              </a:ext>
            </a:extLst>
          </p:cNvPr>
          <p:cNvSpPr/>
          <p:nvPr/>
        </p:nvSpPr>
        <p:spPr>
          <a:xfrm>
            <a:off x="5901409" y="859107"/>
            <a:ext cx="5422583" cy="7693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E1F946-2683-4CC4-A21F-8C8D26832C9D}"/>
              </a:ext>
            </a:extLst>
          </p:cNvPr>
          <p:cNvSpPr/>
          <p:nvPr/>
        </p:nvSpPr>
        <p:spPr>
          <a:xfrm>
            <a:off x="6125417" y="1041501"/>
            <a:ext cx="45730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Helvetica LT Std Black" pitchFamily="34" charset="0"/>
                <a:cs typeface="Helvetica" pitchFamily="34" charset="0"/>
              </a:rPr>
              <a:t>ALTERNATIVES UPDATE</a:t>
            </a:r>
            <a:endParaRPr lang="en-US" sz="2000" b="1" dirty="0">
              <a:solidFill>
                <a:schemeClr val="bg1"/>
              </a:solidFill>
              <a:latin typeface="Helvetica LT Std" pitchFamily="34" charset="0"/>
              <a:cs typeface="Helvetica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9CE807-FFD2-45B1-B1A1-01E44ABA164B}"/>
              </a:ext>
            </a:extLst>
          </p:cNvPr>
          <p:cNvSpPr/>
          <p:nvPr/>
        </p:nvSpPr>
        <p:spPr>
          <a:xfrm>
            <a:off x="5901410" y="1639511"/>
            <a:ext cx="5420884" cy="15696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Different Alternatives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Changes from Original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Pros and Cons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Opinion of Probable Cost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1D1C011-E22D-493D-8EA5-DE02742CBC81}"/>
              </a:ext>
            </a:extLst>
          </p:cNvPr>
          <p:cNvSpPr/>
          <p:nvPr/>
        </p:nvSpPr>
        <p:spPr>
          <a:xfrm>
            <a:off x="544215" y="1042789"/>
            <a:ext cx="45730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Helvetica LT Std Black" pitchFamily="34" charset="0"/>
                <a:cs typeface="Helvetica" pitchFamily="34" charset="0"/>
              </a:rPr>
              <a:t>PARKING</a:t>
            </a:r>
            <a:endParaRPr lang="en-US" sz="2000" b="1" dirty="0">
              <a:solidFill>
                <a:schemeClr val="bg1"/>
              </a:solidFill>
              <a:latin typeface="Helvetica LT Std" pitchFamily="34" charset="0"/>
              <a:cs typeface="Helvetic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484AAB-7AEF-4C6F-9B60-5A1258D84439}"/>
              </a:ext>
            </a:extLst>
          </p:cNvPr>
          <p:cNvSpPr/>
          <p:nvPr/>
        </p:nvSpPr>
        <p:spPr>
          <a:xfrm>
            <a:off x="1255362" y="6327398"/>
            <a:ext cx="9918916" cy="406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cs typeface="Helvetica" pitchFamily="34" charset="0"/>
              </a:rPr>
              <a:t>Add Multi-use Path, Sidewalks on Both Sides &amp; Ped Crosswalks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80218A-BBC8-4BC9-B0E5-01921D7CF0BC}"/>
              </a:ext>
            </a:extLst>
          </p:cNvPr>
          <p:cNvSpPr/>
          <p:nvPr/>
        </p:nvSpPr>
        <p:spPr>
          <a:xfrm>
            <a:off x="108488" y="482600"/>
            <a:ext cx="11933695" cy="5829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C5EE8C-96CC-4EBA-B31B-4F22C32CE82D}"/>
              </a:ext>
            </a:extLst>
          </p:cNvPr>
          <p:cNvSpPr/>
          <p:nvPr/>
        </p:nvSpPr>
        <p:spPr>
          <a:xfrm>
            <a:off x="0" y="0"/>
            <a:ext cx="12192000" cy="4826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  <a:cs typeface="Helvetica" pitchFamily="34" charset="0"/>
              </a:rPr>
              <a:t>  ALTERNATIVES #3</a:t>
            </a:r>
          </a:p>
        </p:txBody>
      </p:sp>
      <p:sp>
        <p:nvSpPr>
          <p:cNvPr id="19" name="Slide Number Placeholder 87">
            <a:extLst>
              <a:ext uri="{FF2B5EF4-FFF2-40B4-BE49-F238E27FC236}">
                <a16:creationId xmlns:a16="http://schemas.microsoft.com/office/drawing/2014/main" id="{66223AAD-68A1-4C2E-969F-DE6209EAB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15100"/>
            <a:ext cx="548640" cy="3429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fld id="{B4544336-1CF6-4FD3-B3C8-8F0C7602B7F2}" type="slidenum">
              <a:rPr lang="en-US" b="1" smtClean="0">
                <a:solidFill>
                  <a:schemeClr val="bg1"/>
                </a:solidFill>
              </a:rPr>
              <a:pPr algn="ctr"/>
              <a:t>20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729AB53-D927-4BD0-A0E6-0542570D0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8668" y="482601"/>
            <a:ext cx="7729453" cy="581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1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87">
            <a:extLst>
              <a:ext uri="{FF2B5EF4-FFF2-40B4-BE49-F238E27FC236}">
                <a16:creationId xmlns:a16="http://schemas.microsoft.com/office/drawing/2014/main" id="{041F83BB-E382-41C7-9D36-9AD31E6F0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15100"/>
            <a:ext cx="548640" cy="3429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fld id="{B4544336-1CF6-4FD3-B3C8-8F0C7602B7F2}" type="slidenum">
              <a:rPr lang="en-US" b="1" smtClean="0">
                <a:solidFill>
                  <a:schemeClr val="bg1"/>
                </a:solidFill>
              </a:rPr>
              <a:pPr algn="ctr"/>
              <a:t>21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24A343-FA4A-49B2-85F6-49FE407DD9AE}"/>
              </a:ext>
            </a:extLst>
          </p:cNvPr>
          <p:cNvSpPr/>
          <p:nvPr/>
        </p:nvSpPr>
        <p:spPr>
          <a:xfrm>
            <a:off x="0" y="0"/>
            <a:ext cx="12192000" cy="7239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  <a:cs typeface="Helvetica" pitchFamily="34" charset="0"/>
              </a:rPr>
              <a:t>  ALTERNATIVE #2 – Same as #1 plus adding buffered bike lanes and Sidewalks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AEE825-ACA8-4574-818A-A0CC36A1F27F}"/>
              </a:ext>
            </a:extLst>
          </p:cNvPr>
          <p:cNvSpPr/>
          <p:nvPr/>
        </p:nvSpPr>
        <p:spPr>
          <a:xfrm>
            <a:off x="548640" y="736256"/>
            <a:ext cx="10501652" cy="37856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PROS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Provides a separate facility for Bicyclists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Improved safety for Pedestrians by providing a continuous sidewalk.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Improved safety for Bicyclist by providing a buffer between vehicles and bicyclists.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Can increase the use of bicycles resulting in less congestion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Potential for additional water quality treatment through the use of exfiltration trench with a valley gutter and inlets.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Reduces conflicts with multiple driveways and helps with sight distance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Lowest cost alternative with average implementation timeline.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0876BD-246B-45CB-B8B1-DB0FD73A2F70}"/>
              </a:ext>
            </a:extLst>
          </p:cNvPr>
          <p:cNvSpPr/>
          <p:nvPr/>
        </p:nvSpPr>
        <p:spPr>
          <a:xfrm>
            <a:off x="548640" y="4520592"/>
            <a:ext cx="10501652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CONS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b="1" dirty="0">
                <a:solidFill>
                  <a:schemeClr val="bg1"/>
                </a:solidFill>
              </a:rPr>
              <a:t>Will Eliminate 33 existing on-street parking along Pine Avenue.</a:t>
            </a:r>
          </a:p>
        </p:txBody>
      </p:sp>
    </p:spTree>
    <p:extLst>
      <p:ext uri="{BB962C8B-B14F-4D97-AF65-F5344CB8AC3E}">
        <p14:creationId xmlns:p14="http://schemas.microsoft.com/office/powerpoint/2010/main" val="247228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87">
            <a:extLst>
              <a:ext uri="{FF2B5EF4-FFF2-40B4-BE49-F238E27FC236}">
                <a16:creationId xmlns:a16="http://schemas.microsoft.com/office/drawing/2014/main" id="{18726C8F-B034-4043-B866-10E5A8429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15100"/>
            <a:ext cx="548640" cy="3429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fld id="{B4544336-1CF6-4FD3-B3C8-8F0C7602B7F2}" type="slidenum">
              <a:rPr lang="en-US" b="1" smtClean="0">
                <a:solidFill>
                  <a:schemeClr val="bg1"/>
                </a:solidFill>
              </a:rPr>
              <a:pPr algn="ctr"/>
              <a:t>22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8586F6-B9F5-45DB-8730-E54EA1CFD389}"/>
              </a:ext>
            </a:extLst>
          </p:cNvPr>
          <p:cNvSpPr/>
          <p:nvPr/>
        </p:nvSpPr>
        <p:spPr>
          <a:xfrm>
            <a:off x="0" y="2061275"/>
            <a:ext cx="12192000" cy="2293749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  <a:cs typeface="Helvetica" pitchFamily="34" charset="0"/>
              </a:rPr>
              <a:t>  </a:t>
            </a:r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  <a:cs typeface="Helvetica" pitchFamily="34" charset="0"/>
              </a:rPr>
              <a:t>OPINION OF PROBABLE COST</a:t>
            </a:r>
          </a:p>
        </p:txBody>
      </p:sp>
    </p:spTree>
    <p:extLst>
      <p:ext uri="{BB962C8B-B14F-4D97-AF65-F5344CB8AC3E}">
        <p14:creationId xmlns:p14="http://schemas.microsoft.com/office/powerpoint/2010/main" val="23352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89141"/>
            <a:ext cx="12192000" cy="14504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cs typeface="Helvetica" pitchFamily="34" charset="0"/>
              </a:rPr>
              <a:t>Alternative #5; One-way street, Sidewalks, On-Street Parking/Delivery, Multi-use Path &amp; Ped Crosswalks</a:t>
            </a:r>
          </a:p>
        </p:txBody>
      </p:sp>
      <p:sp>
        <p:nvSpPr>
          <p:cNvPr id="36" name="Slide Number Placeholder 87">
            <a:extLst>
              <a:ext uri="{FF2B5EF4-FFF2-40B4-BE49-F238E27FC236}">
                <a16:creationId xmlns:a16="http://schemas.microsoft.com/office/drawing/2014/main" id="{7BB66CA3-89FE-4073-8CD3-DE2251465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15100"/>
            <a:ext cx="548640" cy="3429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fld id="{B4544336-1CF6-4FD3-B3C8-8F0C7602B7F2}" type="slidenum">
              <a:rPr lang="en-US" b="1" smtClean="0">
                <a:solidFill>
                  <a:schemeClr val="bg1"/>
                </a:solidFill>
              </a:rPr>
              <a:pPr algn="ctr"/>
              <a:t>23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4DA5496-AF41-444A-A3E5-C3C36DFEDD51}"/>
              </a:ext>
            </a:extLst>
          </p:cNvPr>
          <p:cNvSpPr/>
          <p:nvPr/>
        </p:nvSpPr>
        <p:spPr>
          <a:xfrm>
            <a:off x="0" y="0"/>
            <a:ext cx="12192000" cy="4826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  <a:cs typeface="Helvetica" pitchFamily="34" charset="0"/>
              </a:rPr>
              <a:t>  OPINION OF PROBABLE COST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6A2DBB-1376-4969-A576-1ABD2C2D50E1}"/>
              </a:ext>
            </a:extLst>
          </p:cNvPr>
          <p:cNvSpPr/>
          <p:nvPr/>
        </p:nvSpPr>
        <p:spPr>
          <a:xfrm>
            <a:off x="1" y="1945987"/>
            <a:ext cx="12191999" cy="26776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en-US" sz="2800" b="1" dirty="0">
                <a:solidFill>
                  <a:schemeClr val="bg1"/>
                </a:solidFill>
              </a:rPr>
              <a:t>Pine Avenue –	On Street Parking, Multi-use trail,			$733,728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                             sidewalk gaps, Pedestrian Crosswalks</a:t>
            </a:r>
          </a:p>
          <a:p>
            <a:pPr lvl="1"/>
            <a:endParaRPr lang="en-US" sz="2800" b="1" dirty="0">
              <a:solidFill>
                <a:schemeClr val="bg1"/>
              </a:solidFill>
            </a:endParaRP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Magnolia Avenue – On Street Parking, Multi-use trail,		$964,740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			 sidewalk gaps, Pedestrian Crosswalks</a:t>
            </a:r>
          </a:p>
          <a:p>
            <a:pPr lvl="1"/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24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87">
            <a:extLst>
              <a:ext uri="{FF2B5EF4-FFF2-40B4-BE49-F238E27FC236}">
                <a16:creationId xmlns:a16="http://schemas.microsoft.com/office/drawing/2014/main" id="{7BB66CA3-89FE-4073-8CD3-DE2251465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15100"/>
            <a:ext cx="548640" cy="3429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fld id="{B4544336-1CF6-4FD3-B3C8-8F0C7602B7F2}" type="slidenum">
              <a:rPr lang="en-US" b="1" smtClean="0">
                <a:solidFill>
                  <a:schemeClr val="bg1"/>
                </a:solidFill>
              </a:rPr>
              <a:pPr algn="ctr"/>
              <a:t>24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4DA5496-AF41-444A-A3E5-C3C36DFEDD51}"/>
              </a:ext>
            </a:extLst>
          </p:cNvPr>
          <p:cNvSpPr/>
          <p:nvPr/>
        </p:nvSpPr>
        <p:spPr>
          <a:xfrm>
            <a:off x="0" y="0"/>
            <a:ext cx="12192000" cy="4826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  <a:cs typeface="Helvetica" pitchFamily="34" charset="0"/>
              </a:rPr>
              <a:t>  OPINION OF PROBABLE COST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9D9648-7D20-44DE-8277-87EB43D34851}"/>
              </a:ext>
            </a:extLst>
          </p:cNvPr>
          <p:cNvSpPr/>
          <p:nvPr/>
        </p:nvSpPr>
        <p:spPr>
          <a:xfrm>
            <a:off x="0" y="479071"/>
            <a:ext cx="12192000" cy="12003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cs typeface="Helvetica" pitchFamily="34" charset="0"/>
              </a:rPr>
              <a:t>Alternative #4; Add On-Steet Parking/Delivery Area, Sidewalks on Both Sides &amp; Ped Crosswalks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AD5416-6EFB-4543-9107-AD47B872D2EE}"/>
              </a:ext>
            </a:extLst>
          </p:cNvPr>
          <p:cNvSpPr/>
          <p:nvPr/>
        </p:nvSpPr>
        <p:spPr>
          <a:xfrm>
            <a:off x="1" y="1672399"/>
            <a:ext cx="12191999" cy="34778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en-US" sz="2800" b="1" dirty="0">
                <a:solidFill>
                  <a:schemeClr val="bg1"/>
                </a:solidFill>
              </a:rPr>
              <a:t>Pine Avenue – Multi-use trail, sidewalk gaps			$484,207</a:t>
            </a:r>
          </a:p>
          <a:p>
            <a:pPr lvl="1"/>
            <a:endParaRPr lang="en-US" sz="2800" b="1" dirty="0">
              <a:solidFill>
                <a:schemeClr val="bg1"/>
              </a:solidFill>
            </a:endParaRP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Spring Avenue – </a:t>
            </a:r>
            <a:r>
              <a:rPr lang="en-US" sz="2800" b="1" dirty="0" err="1">
                <a:solidFill>
                  <a:schemeClr val="bg1"/>
                </a:solidFill>
              </a:rPr>
              <a:t>Sharrow</a:t>
            </a:r>
            <a:r>
              <a:rPr lang="en-US" sz="2800" b="1" dirty="0">
                <a:solidFill>
                  <a:schemeClr val="bg1"/>
                </a:solidFill>
              </a:rPr>
              <a:t> Markings, Sidewalk gaps 		$129,500</a:t>
            </a:r>
          </a:p>
          <a:p>
            <a:pPr lvl="1"/>
            <a:endParaRPr lang="en-US" sz="2800" b="1" dirty="0">
              <a:solidFill>
                <a:schemeClr val="bg1"/>
              </a:solidFill>
            </a:endParaRP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Magnolia Avenue – Multi-use trail, sidewalk gaps		$621,930</a:t>
            </a:r>
          </a:p>
          <a:p>
            <a:pPr lvl="1"/>
            <a:endParaRPr lang="en-US" sz="2800" b="1" dirty="0">
              <a:solidFill>
                <a:schemeClr val="bg1"/>
              </a:solidFill>
            </a:endParaRP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Magnolia Avenue – </a:t>
            </a:r>
            <a:r>
              <a:rPr lang="en-US" sz="2800" b="1" dirty="0" err="1">
                <a:solidFill>
                  <a:schemeClr val="bg1"/>
                </a:solidFill>
              </a:rPr>
              <a:t>Sharrow</a:t>
            </a:r>
            <a:r>
              <a:rPr lang="en-US" sz="2800" b="1" dirty="0">
                <a:solidFill>
                  <a:schemeClr val="bg1"/>
                </a:solidFill>
              </a:rPr>
              <a:t> Marking, Sidewalk gaps		$332,710</a:t>
            </a:r>
          </a:p>
          <a:p>
            <a:pPr lvl="1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44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87">
            <a:extLst>
              <a:ext uri="{FF2B5EF4-FFF2-40B4-BE49-F238E27FC236}">
                <a16:creationId xmlns:a16="http://schemas.microsoft.com/office/drawing/2014/main" id="{7BB66CA3-89FE-4073-8CD3-DE2251465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15100"/>
            <a:ext cx="548640" cy="3429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fld id="{B4544336-1CF6-4FD3-B3C8-8F0C7602B7F2}" type="slidenum">
              <a:rPr lang="en-US" b="1" smtClean="0">
                <a:solidFill>
                  <a:schemeClr val="bg1"/>
                </a:solidFill>
              </a:rPr>
              <a:pPr algn="ctr"/>
              <a:t>25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4DA5496-AF41-444A-A3E5-C3C36DFEDD51}"/>
              </a:ext>
            </a:extLst>
          </p:cNvPr>
          <p:cNvSpPr/>
          <p:nvPr/>
        </p:nvSpPr>
        <p:spPr>
          <a:xfrm>
            <a:off x="0" y="0"/>
            <a:ext cx="12192000" cy="4826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  <a:cs typeface="Helvetica" pitchFamily="34" charset="0"/>
              </a:rPr>
              <a:t>  OPINION OF PROBABLE COST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50AAB0-CAEE-4A84-A675-DD152F4893D6}"/>
              </a:ext>
            </a:extLst>
          </p:cNvPr>
          <p:cNvSpPr/>
          <p:nvPr/>
        </p:nvSpPr>
        <p:spPr>
          <a:xfrm>
            <a:off x="0" y="494568"/>
            <a:ext cx="12192000" cy="6884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cs typeface="Helvetica" pitchFamily="34" charset="0"/>
              </a:rPr>
              <a:t>Alternative #2; Add buffered Bike Lanes, Sidewalks and Pedestrian Crosswalks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2D1E03-E2BF-410B-8480-20090DCB657C}"/>
              </a:ext>
            </a:extLst>
          </p:cNvPr>
          <p:cNvSpPr/>
          <p:nvPr/>
        </p:nvSpPr>
        <p:spPr>
          <a:xfrm>
            <a:off x="1" y="1175700"/>
            <a:ext cx="12191999" cy="34778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en-US" sz="2800" b="1" dirty="0">
                <a:solidFill>
                  <a:schemeClr val="bg1"/>
                </a:solidFill>
              </a:rPr>
              <a:t>Pine Avenue – Bike lanes on both sides, sidewalk gaps		$445,935</a:t>
            </a:r>
          </a:p>
          <a:p>
            <a:pPr lvl="1"/>
            <a:endParaRPr lang="en-US" sz="2800" b="1" dirty="0">
              <a:solidFill>
                <a:schemeClr val="bg1"/>
              </a:solidFill>
            </a:endParaRP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Spring Avenue – </a:t>
            </a:r>
            <a:r>
              <a:rPr lang="en-US" sz="2800" b="1" dirty="0" err="1">
                <a:solidFill>
                  <a:schemeClr val="bg1"/>
                </a:solidFill>
              </a:rPr>
              <a:t>Sharrow</a:t>
            </a:r>
            <a:r>
              <a:rPr lang="en-US" sz="2800" b="1" dirty="0">
                <a:solidFill>
                  <a:schemeClr val="bg1"/>
                </a:solidFill>
              </a:rPr>
              <a:t> Markings, Sidewalk gaps 			$129,500</a:t>
            </a:r>
          </a:p>
          <a:p>
            <a:pPr lvl="1"/>
            <a:endParaRPr lang="en-US" sz="2800" b="1" dirty="0">
              <a:solidFill>
                <a:schemeClr val="bg1"/>
              </a:solidFill>
            </a:endParaRP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Magnolia Avenue – Bike lanes on both sides, sidewalk gaps		$624,485</a:t>
            </a:r>
          </a:p>
          <a:p>
            <a:pPr lvl="1"/>
            <a:endParaRPr lang="en-US" sz="2800" b="1" dirty="0">
              <a:solidFill>
                <a:schemeClr val="bg1"/>
              </a:solidFill>
            </a:endParaRP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Magnolia Avenue – </a:t>
            </a:r>
            <a:r>
              <a:rPr lang="en-US" sz="2800" b="1" dirty="0" err="1">
                <a:solidFill>
                  <a:schemeClr val="bg1"/>
                </a:solidFill>
              </a:rPr>
              <a:t>Sharrow</a:t>
            </a:r>
            <a:r>
              <a:rPr lang="en-US" sz="2800" b="1" dirty="0">
                <a:solidFill>
                  <a:schemeClr val="bg1"/>
                </a:solidFill>
              </a:rPr>
              <a:t> Marking, Sidewalk gaps			$332,710</a:t>
            </a:r>
          </a:p>
          <a:p>
            <a:pPr lvl="1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3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73636"/>
            <a:ext cx="12192000" cy="6884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cs typeface="Helvetica" pitchFamily="34" charset="0"/>
              </a:rPr>
              <a:t>Alternative #3; Add Multi-use Path, Sidewalks on Both Sides &amp; Ped Crosswalks</a:t>
            </a:r>
          </a:p>
        </p:txBody>
      </p:sp>
      <p:sp>
        <p:nvSpPr>
          <p:cNvPr id="36" name="Slide Number Placeholder 87">
            <a:extLst>
              <a:ext uri="{FF2B5EF4-FFF2-40B4-BE49-F238E27FC236}">
                <a16:creationId xmlns:a16="http://schemas.microsoft.com/office/drawing/2014/main" id="{7BB66CA3-89FE-4073-8CD3-DE2251465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15100"/>
            <a:ext cx="548640" cy="3429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fld id="{B4544336-1CF6-4FD3-B3C8-8F0C7602B7F2}" type="slidenum">
              <a:rPr lang="en-US" b="1" smtClean="0">
                <a:solidFill>
                  <a:schemeClr val="bg1"/>
                </a:solidFill>
              </a:rPr>
              <a:pPr algn="ctr"/>
              <a:t>26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4DA5496-AF41-444A-A3E5-C3C36DFEDD51}"/>
              </a:ext>
            </a:extLst>
          </p:cNvPr>
          <p:cNvSpPr/>
          <p:nvPr/>
        </p:nvSpPr>
        <p:spPr>
          <a:xfrm>
            <a:off x="0" y="0"/>
            <a:ext cx="12192000" cy="4826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  <a:cs typeface="Helvetica" pitchFamily="34" charset="0"/>
              </a:rPr>
              <a:t>  OPINION OF PROBABLE COST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CC400-261A-4B67-A681-A4AE20F4B6C8}"/>
              </a:ext>
            </a:extLst>
          </p:cNvPr>
          <p:cNvSpPr/>
          <p:nvPr/>
        </p:nvSpPr>
        <p:spPr>
          <a:xfrm>
            <a:off x="1" y="1162050"/>
            <a:ext cx="12191999" cy="34778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en-US" sz="2800" b="1" dirty="0">
                <a:solidFill>
                  <a:schemeClr val="bg1"/>
                </a:solidFill>
              </a:rPr>
              <a:t>Pine Avenue – Multi-use trail, sidewalk gaps			$347,116</a:t>
            </a:r>
          </a:p>
          <a:p>
            <a:pPr lvl="1"/>
            <a:endParaRPr lang="en-US" sz="2800" b="1" dirty="0">
              <a:solidFill>
                <a:schemeClr val="bg1"/>
              </a:solidFill>
            </a:endParaRP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Spring Avenue – </a:t>
            </a:r>
            <a:r>
              <a:rPr lang="en-US" sz="2800" b="1" dirty="0" err="1">
                <a:solidFill>
                  <a:schemeClr val="bg1"/>
                </a:solidFill>
              </a:rPr>
              <a:t>Sharrow</a:t>
            </a:r>
            <a:r>
              <a:rPr lang="en-US" sz="2800" b="1" dirty="0">
                <a:solidFill>
                  <a:schemeClr val="bg1"/>
                </a:solidFill>
              </a:rPr>
              <a:t> Markings, Sidewalk gaps 		$121,882</a:t>
            </a:r>
          </a:p>
          <a:p>
            <a:pPr lvl="1"/>
            <a:endParaRPr lang="en-US" sz="2800" b="1" dirty="0">
              <a:solidFill>
                <a:schemeClr val="bg1"/>
              </a:solidFill>
            </a:endParaRP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Magnolia Avenue – Multi-use trail, sidewalk gaps		$630,624</a:t>
            </a:r>
          </a:p>
          <a:p>
            <a:pPr lvl="1"/>
            <a:endParaRPr lang="en-US" sz="2800" b="1" dirty="0">
              <a:solidFill>
                <a:schemeClr val="bg1"/>
              </a:solidFill>
            </a:endParaRP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Magnolia Avenue – </a:t>
            </a:r>
            <a:r>
              <a:rPr lang="en-US" sz="2800" b="1" dirty="0" err="1">
                <a:solidFill>
                  <a:schemeClr val="bg1"/>
                </a:solidFill>
              </a:rPr>
              <a:t>Sharrow</a:t>
            </a:r>
            <a:r>
              <a:rPr lang="en-US" sz="2800" b="1" dirty="0">
                <a:solidFill>
                  <a:schemeClr val="bg1"/>
                </a:solidFill>
              </a:rPr>
              <a:t> Marking, Sidewalk gaps		$313,139</a:t>
            </a:r>
          </a:p>
          <a:p>
            <a:pPr lvl="1"/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8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7AD39C-81E1-4400-8C49-82E8C79761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259" y="0"/>
            <a:ext cx="1021339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A595F5-1F32-469B-AAA4-7A5B63810578}"/>
              </a:ext>
            </a:extLst>
          </p:cNvPr>
          <p:cNvSpPr txBox="1"/>
          <p:nvPr/>
        </p:nvSpPr>
        <p:spPr>
          <a:xfrm>
            <a:off x="417348" y="1324202"/>
            <a:ext cx="48365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rgbClr val="E90006"/>
                </a:solidFill>
                <a:latin typeface="Bahnschrift SemiBold" panose="020B0502040204020203" pitchFamily="34" charset="0"/>
              </a:rPr>
              <a:t>Thank You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BC313B-CCB5-4648-B62E-748467240C64}"/>
              </a:ext>
            </a:extLst>
          </p:cNvPr>
          <p:cNvSpPr/>
          <p:nvPr/>
        </p:nvSpPr>
        <p:spPr>
          <a:xfrm>
            <a:off x="10991088" y="0"/>
            <a:ext cx="1200912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clock, drawing, meter&#10;&#10;Description automatically generated">
            <a:extLst>
              <a:ext uri="{FF2B5EF4-FFF2-40B4-BE49-F238E27FC236}">
                <a16:creationId xmlns:a16="http://schemas.microsoft.com/office/drawing/2014/main" id="{2F7400D3-C235-4002-AA80-DF64F8E3D2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2052" y="6169853"/>
            <a:ext cx="3064395" cy="4159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267681B-ADDF-43D2-A938-380E1AE18BAA}"/>
              </a:ext>
            </a:extLst>
          </p:cNvPr>
          <p:cNvSpPr txBox="1"/>
          <p:nvPr/>
        </p:nvSpPr>
        <p:spPr>
          <a:xfrm>
            <a:off x="490988" y="2478528"/>
            <a:ext cx="4778438" cy="12003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Gerardo Traverso, PE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VP Engineering / Transportation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Phone: 813.732.1122</a:t>
            </a:r>
          </a:p>
        </p:txBody>
      </p:sp>
    </p:spTree>
    <p:extLst>
      <p:ext uri="{BB962C8B-B14F-4D97-AF65-F5344CB8AC3E}">
        <p14:creationId xmlns:p14="http://schemas.microsoft.com/office/powerpoint/2010/main" val="137600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484AAB-7AEF-4C6F-9B60-5A1258D84439}"/>
              </a:ext>
            </a:extLst>
          </p:cNvPr>
          <p:cNvSpPr/>
          <p:nvPr/>
        </p:nvSpPr>
        <p:spPr>
          <a:xfrm>
            <a:off x="1255362" y="6327398"/>
            <a:ext cx="9918916" cy="406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cs typeface="Helvetica" pitchFamily="34" charset="0"/>
              </a:rPr>
              <a:t> Add Buffered Bike Lanes and Sidewalks on Both Sides &amp; Ped Crosswalks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80218A-BBC8-4BC9-B0E5-01921D7CF0BC}"/>
              </a:ext>
            </a:extLst>
          </p:cNvPr>
          <p:cNvSpPr/>
          <p:nvPr/>
        </p:nvSpPr>
        <p:spPr>
          <a:xfrm>
            <a:off x="108488" y="482600"/>
            <a:ext cx="11933695" cy="5829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C5EE8C-96CC-4EBA-B31B-4F22C32CE82D}"/>
              </a:ext>
            </a:extLst>
          </p:cNvPr>
          <p:cNvSpPr/>
          <p:nvPr/>
        </p:nvSpPr>
        <p:spPr>
          <a:xfrm>
            <a:off x="0" y="0"/>
            <a:ext cx="12192000" cy="4826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  <a:cs typeface="Helvetica" pitchFamily="34" charset="0"/>
              </a:rPr>
              <a:t>  ALTERNATIVES #2</a:t>
            </a:r>
          </a:p>
        </p:txBody>
      </p:sp>
      <p:sp>
        <p:nvSpPr>
          <p:cNvPr id="19" name="Slide Number Placeholder 87">
            <a:extLst>
              <a:ext uri="{FF2B5EF4-FFF2-40B4-BE49-F238E27FC236}">
                <a16:creationId xmlns:a16="http://schemas.microsoft.com/office/drawing/2014/main" id="{66223AAD-68A1-4C2E-969F-DE6209EAB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15100"/>
            <a:ext cx="548640" cy="3429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fld id="{B4544336-1CF6-4FD3-B3C8-8F0C7602B7F2}" type="slidenum">
              <a:rPr lang="en-US" b="1" smtClean="0">
                <a:solidFill>
                  <a:schemeClr val="bg1"/>
                </a:solidFill>
              </a:rPr>
              <a:pPr algn="ctr"/>
              <a:t>28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729AB53-D927-4BD0-A0E6-0542570D0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2975" y="483257"/>
            <a:ext cx="8805563" cy="582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5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484AAB-7AEF-4C6F-9B60-5A1258D84439}"/>
              </a:ext>
            </a:extLst>
          </p:cNvPr>
          <p:cNvSpPr/>
          <p:nvPr/>
        </p:nvSpPr>
        <p:spPr>
          <a:xfrm>
            <a:off x="1255362" y="6327398"/>
            <a:ext cx="9918916" cy="406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cs typeface="Helvetica" pitchFamily="34" charset="0"/>
              </a:rPr>
              <a:t>Add Multi-use Path, Sidewalks on Both Sides &amp; Ped Crosswalks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80218A-BBC8-4BC9-B0E5-01921D7CF0BC}"/>
              </a:ext>
            </a:extLst>
          </p:cNvPr>
          <p:cNvSpPr/>
          <p:nvPr/>
        </p:nvSpPr>
        <p:spPr>
          <a:xfrm>
            <a:off x="108488" y="482600"/>
            <a:ext cx="11933695" cy="5829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C5EE8C-96CC-4EBA-B31B-4F22C32CE82D}"/>
              </a:ext>
            </a:extLst>
          </p:cNvPr>
          <p:cNvSpPr/>
          <p:nvPr/>
        </p:nvSpPr>
        <p:spPr>
          <a:xfrm>
            <a:off x="0" y="0"/>
            <a:ext cx="12192000" cy="4826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  <a:cs typeface="Helvetica" pitchFamily="34" charset="0"/>
              </a:rPr>
              <a:t>  ALTERNATIVES #3</a:t>
            </a:r>
          </a:p>
        </p:txBody>
      </p:sp>
      <p:sp>
        <p:nvSpPr>
          <p:cNvPr id="19" name="Slide Number Placeholder 87">
            <a:extLst>
              <a:ext uri="{FF2B5EF4-FFF2-40B4-BE49-F238E27FC236}">
                <a16:creationId xmlns:a16="http://schemas.microsoft.com/office/drawing/2014/main" id="{66223AAD-68A1-4C2E-969F-DE6209EAB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15100"/>
            <a:ext cx="548640" cy="3429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fld id="{B4544336-1CF6-4FD3-B3C8-8F0C7602B7F2}" type="slidenum">
              <a:rPr lang="en-US" b="1" smtClean="0">
                <a:solidFill>
                  <a:schemeClr val="bg1"/>
                </a:solidFill>
              </a:rPr>
              <a:pPr algn="ctr"/>
              <a:t>29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729AB53-D927-4BD0-A0E6-0542570D0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8668" y="615143"/>
            <a:ext cx="7729453" cy="55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2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87">
            <a:extLst>
              <a:ext uri="{FF2B5EF4-FFF2-40B4-BE49-F238E27FC236}">
                <a16:creationId xmlns:a16="http://schemas.microsoft.com/office/drawing/2014/main" id="{18726C8F-B034-4043-B866-10E5A8429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15100"/>
            <a:ext cx="548640" cy="3429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fld id="{B4544336-1CF6-4FD3-B3C8-8F0C7602B7F2}" type="slidenum">
              <a:rPr lang="en-US" b="1" smtClean="0">
                <a:solidFill>
                  <a:schemeClr val="bg1"/>
                </a:solidFill>
              </a:rPr>
              <a:pPr algn="ctr"/>
              <a:t>3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8586F6-B9F5-45DB-8730-E54EA1CFD389}"/>
              </a:ext>
            </a:extLst>
          </p:cNvPr>
          <p:cNvSpPr/>
          <p:nvPr/>
        </p:nvSpPr>
        <p:spPr>
          <a:xfrm>
            <a:off x="0" y="2495227"/>
            <a:ext cx="12192000" cy="1999281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  <a:cs typeface="Helvetica" pitchFamily="34" charset="0"/>
              </a:rPr>
              <a:t>  </a:t>
            </a:r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  <a:cs typeface="Helvetica" pitchFamily="34" charset="0"/>
              </a:rPr>
              <a:t>PARKING</a:t>
            </a:r>
          </a:p>
        </p:txBody>
      </p:sp>
    </p:spTree>
    <p:extLst>
      <p:ext uri="{BB962C8B-B14F-4D97-AF65-F5344CB8AC3E}">
        <p14:creationId xmlns:p14="http://schemas.microsoft.com/office/powerpoint/2010/main" val="113648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484AAB-7AEF-4C6F-9B60-5A1258D84439}"/>
              </a:ext>
            </a:extLst>
          </p:cNvPr>
          <p:cNvSpPr/>
          <p:nvPr/>
        </p:nvSpPr>
        <p:spPr>
          <a:xfrm>
            <a:off x="1255362" y="6327398"/>
            <a:ext cx="9918916" cy="406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cs typeface="Helvetica" pitchFamily="34" charset="0"/>
              </a:rPr>
              <a:t>Add On-Steet Parking/Delivery Area, Sidewalks on Both Sides &amp; Ped Crosswalks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80218A-BBC8-4BC9-B0E5-01921D7CF0BC}"/>
              </a:ext>
            </a:extLst>
          </p:cNvPr>
          <p:cNvSpPr/>
          <p:nvPr/>
        </p:nvSpPr>
        <p:spPr>
          <a:xfrm>
            <a:off x="108488" y="482600"/>
            <a:ext cx="11933695" cy="5829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C5EE8C-96CC-4EBA-B31B-4F22C32CE82D}"/>
              </a:ext>
            </a:extLst>
          </p:cNvPr>
          <p:cNvSpPr/>
          <p:nvPr/>
        </p:nvSpPr>
        <p:spPr>
          <a:xfrm>
            <a:off x="0" y="0"/>
            <a:ext cx="12192000" cy="4826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  <a:cs typeface="Helvetica" pitchFamily="34" charset="0"/>
              </a:rPr>
              <a:t>  ALTERNATIVES #4</a:t>
            </a:r>
          </a:p>
        </p:txBody>
      </p:sp>
      <p:sp>
        <p:nvSpPr>
          <p:cNvPr id="19" name="Slide Number Placeholder 87">
            <a:extLst>
              <a:ext uri="{FF2B5EF4-FFF2-40B4-BE49-F238E27FC236}">
                <a16:creationId xmlns:a16="http://schemas.microsoft.com/office/drawing/2014/main" id="{66223AAD-68A1-4C2E-969F-DE6209EAB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15100"/>
            <a:ext cx="548640" cy="3429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fld id="{B4544336-1CF6-4FD3-B3C8-8F0C7602B7F2}" type="slidenum">
              <a:rPr lang="en-US" b="1" smtClean="0">
                <a:solidFill>
                  <a:schemeClr val="bg1"/>
                </a:solidFill>
              </a:rPr>
              <a:pPr algn="ctr"/>
              <a:t>30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729AB53-D927-4BD0-A0E6-0542570D0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1846" y="464537"/>
            <a:ext cx="7730462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7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484AAB-7AEF-4C6F-9B60-5A1258D84439}"/>
              </a:ext>
            </a:extLst>
          </p:cNvPr>
          <p:cNvSpPr/>
          <p:nvPr/>
        </p:nvSpPr>
        <p:spPr>
          <a:xfrm>
            <a:off x="1255362" y="6327398"/>
            <a:ext cx="9918916" cy="5306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cs typeface="Helvetica" pitchFamily="34" charset="0"/>
              </a:rPr>
              <a:t>Convert Pine Avenue and Magnolia Avenue as one-way streets, with Sidewalks, On-Street Parking/Delivery, Multi-use Path &amp; Ped Crosswalks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80218A-BBC8-4BC9-B0E5-01921D7CF0BC}"/>
              </a:ext>
            </a:extLst>
          </p:cNvPr>
          <p:cNvSpPr/>
          <p:nvPr/>
        </p:nvSpPr>
        <p:spPr>
          <a:xfrm>
            <a:off x="108488" y="482600"/>
            <a:ext cx="11933695" cy="58293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C5EE8C-96CC-4EBA-B31B-4F22C32CE82D}"/>
              </a:ext>
            </a:extLst>
          </p:cNvPr>
          <p:cNvSpPr/>
          <p:nvPr/>
        </p:nvSpPr>
        <p:spPr>
          <a:xfrm>
            <a:off x="0" y="0"/>
            <a:ext cx="12192000" cy="4826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  <a:cs typeface="Helvetica" pitchFamily="34" charset="0"/>
              </a:rPr>
              <a:t>  ALTERNATIVES 5A</a:t>
            </a:r>
          </a:p>
        </p:txBody>
      </p:sp>
      <p:sp>
        <p:nvSpPr>
          <p:cNvPr id="19" name="Slide Number Placeholder 87">
            <a:extLst>
              <a:ext uri="{FF2B5EF4-FFF2-40B4-BE49-F238E27FC236}">
                <a16:creationId xmlns:a16="http://schemas.microsoft.com/office/drawing/2014/main" id="{66223AAD-68A1-4C2E-969F-DE6209EAB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15100"/>
            <a:ext cx="548640" cy="3429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fld id="{B4544336-1CF6-4FD3-B3C8-8F0C7602B7F2}" type="slidenum">
              <a:rPr lang="en-US" b="1" smtClean="0">
                <a:solidFill>
                  <a:schemeClr val="bg1"/>
                </a:solidFill>
              </a:rPr>
              <a:pPr algn="ctr"/>
              <a:t>31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729AB53-D927-4BD0-A0E6-0542570D08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" b="2326"/>
          <a:stretch/>
        </p:blipFill>
        <p:spPr>
          <a:xfrm>
            <a:off x="1937975" y="483862"/>
            <a:ext cx="8615684" cy="582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2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87">
            <a:extLst>
              <a:ext uri="{FF2B5EF4-FFF2-40B4-BE49-F238E27FC236}">
                <a16:creationId xmlns:a16="http://schemas.microsoft.com/office/drawing/2014/main" id="{18726C8F-B034-4043-B866-10E5A8429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15100"/>
            <a:ext cx="548640" cy="3429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fld id="{B4544336-1CF6-4FD3-B3C8-8F0C7602B7F2}" type="slidenum">
              <a:rPr lang="en-US" b="1" smtClean="0">
                <a:solidFill>
                  <a:schemeClr val="bg1"/>
                </a:solidFill>
              </a:rPr>
              <a:pPr algn="ctr"/>
              <a:t>32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8586F6-B9F5-45DB-8730-E54EA1CFD389}"/>
              </a:ext>
            </a:extLst>
          </p:cNvPr>
          <p:cNvSpPr/>
          <p:nvPr/>
        </p:nvSpPr>
        <p:spPr>
          <a:xfrm>
            <a:off x="0" y="2061275"/>
            <a:ext cx="12192000" cy="2293749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  <a:cs typeface="Helvetica" pitchFamily="34" charset="0"/>
              </a:rPr>
              <a:t>  </a:t>
            </a:r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  <a:cs typeface="Helvetica" pitchFamily="34" charset="0"/>
              </a:rPr>
              <a:t>IMPLEMENTATION SCHEDULE</a:t>
            </a:r>
          </a:p>
        </p:txBody>
      </p:sp>
    </p:spTree>
    <p:extLst>
      <p:ext uri="{BB962C8B-B14F-4D97-AF65-F5344CB8AC3E}">
        <p14:creationId xmlns:p14="http://schemas.microsoft.com/office/powerpoint/2010/main" val="73978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87">
            <a:extLst>
              <a:ext uri="{FF2B5EF4-FFF2-40B4-BE49-F238E27FC236}">
                <a16:creationId xmlns:a16="http://schemas.microsoft.com/office/drawing/2014/main" id="{18726C8F-B034-4043-B866-10E5A8429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15100"/>
            <a:ext cx="548640" cy="3429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fld id="{B4544336-1CF6-4FD3-B3C8-8F0C7602B7F2}" type="slidenum">
              <a:rPr lang="en-US" b="1" smtClean="0">
                <a:solidFill>
                  <a:schemeClr val="bg1"/>
                </a:solidFill>
              </a:rPr>
              <a:pPr algn="ctr"/>
              <a:t>33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8586F6-B9F5-45DB-8730-E54EA1CFD389}"/>
              </a:ext>
            </a:extLst>
          </p:cNvPr>
          <p:cNvSpPr/>
          <p:nvPr/>
        </p:nvSpPr>
        <p:spPr>
          <a:xfrm>
            <a:off x="0" y="0"/>
            <a:ext cx="12192000" cy="4826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  <a:cs typeface="Helvetica" pitchFamily="34" charset="0"/>
              </a:rPr>
              <a:t>  IMPLEMENTATION  SCHEDULE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6C6BF3-C4C3-49C7-987E-C29A672CDE55}"/>
              </a:ext>
            </a:extLst>
          </p:cNvPr>
          <p:cNvSpPr/>
          <p:nvPr/>
        </p:nvSpPr>
        <p:spPr>
          <a:xfrm>
            <a:off x="0" y="473636"/>
            <a:ext cx="12192000" cy="6884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cs typeface="Helvetica" pitchFamily="34" charset="0"/>
              </a:rPr>
              <a:t>Alternative #1; Pavement Marking and Pedestrian Crosswalks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EF7B824-0868-470D-A1C2-13972C18F832}"/>
              </a:ext>
            </a:extLst>
          </p:cNvPr>
          <p:cNvSpPr/>
          <p:nvPr/>
        </p:nvSpPr>
        <p:spPr>
          <a:xfrm>
            <a:off x="415290" y="1311836"/>
            <a:ext cx="10519410" cy="12003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Design &amp; Permitting -  2 -3 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Construction – 4 months after design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82775A9-959C-4A0A-AF17-51986883968B}"/>
              </a:ext>
            </a:extLst>
          </p:cNvPr>
          <p:cNvSpPr/>
          <p:nvPr/>
        </p:nvSpPr>
        <p:spPr>
          <a:xfrm>
            <a:off x="0" y="2819310"/>
            <a:ext cx="12192000" cy="6884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cs typeface="Helvetica" pitchFamily="34" charset="0"/>
              </a:rPr>
              <a:t>Alternative #2; Add buffered Bike Lanes, Sidewalks and Pedestrian Crosswalks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F3D877F-2B7A-4A90-AE8F-F5A8D0B61985}"/>
              </a:ext>
            </a:extLst>
          </p:cNvPr>
          <p:cNvSpPr/>
          <p:nvPr/>
        </p:nvSpPr>
        <p:spPr>
          <a:xfrm>
            <a:off x="548640" y="3717184"/>
            <a:ext cx="10519410" cy="12003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Design &amp; Permitting -  6 to 8 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Construction – 12 to 16 months after design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87">
            <a:extLst>
              <a:ext uri="{FF2B5EF4-FFF2-40B4-BE49-F238E27FC236}">
                <a16:creationId xmlns:a16="http://schemas.microsoft.com/office/drawing/2014/main" id="{18726C8F-B034-4043-B866-10E5A8429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15100"/>
            <a:ext cx="548640" cy="3429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fld id="{B4544336-1CF6-4FD3-B3C8-8F0C7602B7F2}" type="slidenum">
              <a:rPr lang="en-US" b="1" smtClean="0">
                <a:solidFill>
                  <a:schemeClr val="bg1"/>
                </a:solidFill>
              </a:rPr>
              <a:pPr algn="ctr"/>
              <a:t>34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8586F6-B9F5-45DB-8730-E54EA1CFD389}"/>
              </a:ext>
            </a:extLst>
          </p:cNvPr>
          <p:cNvSpPr/>
          <p:nvPr/>
        </p:nvSpPr>
        <p:spPr>
          <a:xfrm>
            <a:off x="0" y="0"/>
            <a:ext cx="12192000" cy="4826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  <a:cs typeface="Helvetica" pitchFamily="34" charset="0"/>
              </a:rPr>
              <a:t>  IMPLEMENTATION  SCHEDULE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6C6BF3-C4C3-49C7-987E-C29A672CDE55}"/>
              </a:ext>
            </a:extLst>
          </p:cNvPr>
          <p:cNvSpPr/>
          <p:nvPr/>
        </p:nvSpPr>
        <p:spPr>
          <a:xfrm>
            <a:off x="0" y="473636"/>
            <a:ext cx="12192000" cy="6884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cs typeface="Helvetica" pitchFamily="34" charset="0"/>
              </a:rPr>
              <a:t>Alternative #3; Add Multi-use Path, Sidewalks on Both Sides &amp; Ped Crosswalks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82775A9-959C-4A0A-AF17-51986883968B}"/>
              </a:ext>
            </a:extLst>
          </p:cNvPr>
          <p:cNvSpPr/>
          <p:nvPr/>
        </p:nvSpPr>
        <p:spPr>
          <a:xfrm>
            <a:off x="0" y="2819310"/>
            <a:ext cx="12192000" cy="152652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cs typeface="Helvetica" pitchFamily="34" charset="0"/>
              </a:rPr>
              <a:t>Alternative #4; Add On-Steet Parking/Delivery Area, Sidewalks on Both Sides &amp; Ped Crosswalks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7FA92C-81DE-43EF-8561-6FC168C0905B}"/>
              </a:ext>
            </a:extLst>
          </p:cNvPr>
          <p:cNvSpPr/>
          <p:nvPr/>
        </p:nvSpPr>
        <p:spPr>
          <a:xfrm>
            <a:off x="415290" y="1311836"/>
            <a:ext cx="10519410" cy="12003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Design &amp; Permitting -  8 - 12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Construction – 18 - 24 months after design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E03E49-5517-44C6-8560-773693AC3305}"/>
              </a:ext>
            </a:extLst>
          </p:cNvPr>
          <p:cNvSpPr/>
          <p:nvPr/>
        </p:nvSpPr>
        <p:spPr>
          <a:xfrm>
            <a:off x="548640" y="4383934"/>
            <a:ext cx="10519410" cy="12003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Design &amp; Permitting -  8 - 12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Construction – 18 - 24 months after design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8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87">
            <a:extLst>
              <a:ext uri="{FF2B5EF4-FFF2-40B4-BE49-F238E27FC236}">
                <a16:creationId xmlns:a16="http://schemas.microsoft.com/office/drawing/2014/main" id="{18726C8F-B034-4043-B866-10E5A8429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15100"/>
            <a:ext cx="548640" cy="3429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fld id="{B4544336-1CF6-4FD3-B3C8-8F0C7602B7F2}" type="slidenum">
              <a:rPr lang="en-US" b="1" smtClean="0">
                <a:solidFill>
                  <a:schemeClr val="bg1"/>
                </a:solidFill>
              </a:rPr>
              <a:pPr algn="ctr"/>
              <a:t>35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8586F6-B9F5-45DB-8730-E54EA1CFD389}"/>
              </a:ext>
            </a:extLst>
          </p:cNvPr>
          <p:cNvSpPr/>
          <p:nvPr/>
        </p:nvSpPr>
        <p:spPr>
          <a:xfrm>
            <a:off x="0" y="0"/>
            <a:ext cx="12192000" cy="4826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  <a:cs typeface="Helvetica" pitchFamily="34" charset="0"/>
              </a:rPr>
              <a:t>  IMPLEMENTATION  SCHEDULE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6C6BF3-C4C3-49C7-987E-C29A672CDE55}"/>
              </a:ext>
            </a:extLst>
          </p:cNvPr>
          <p:cNvSpPr/>
          <p:nvPr/>
        </p:nvSpPr>
        <p:spPr>
          <a:xfrm>
            <a:off x="0" y="473636"/>
            <a:ext cx="12192000" cy="12003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  <a:cs typeface="Helvetica" pitchFamily="34" charset="0"/>
              </a:rPr>
              <a:t>Alternative #5; as one-way street, Sidewalks, On-Street Parking/Delivery, Multi-use Path &amp; Ped Crosswalks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374694-5D5A-4A75-B26A-3774B2855EFE}"/>
              </a:ext>
            </a:extLst>
          </p:cNvPr>
          <p:cNvSpPr/>
          <p:nvPr/>
        </p:nvSpPr>
        <p:spPr>
          <a:xfrm>
            <a:off x="415290" y="2035736"/>
            <a:ext cx="10519410" cy="12003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Design &amp; Permitting -  8 - 12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Construction – 18 - 24 months after design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3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87">
            <a:extLst>
              <a:ext uri="{FF2B5EF4-FFF2-40B4-BE49-F238E27FC236}">
                <a16:creationId xmlns:a16="http://schemas.microsoft.com/office/drawing/2014/main" id="{30DCA0A7-AE09-4683-991E-F53A19E9A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15100"/>
            <a:ext cx="548640" cy="3429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fld id="{B4544336-1CF6-4FD3-B3C8-8F0C7602B7F2}" type="slidenum">
              <a:rPr lang="en-US" b="1" smtClean="0">
                <a:solidFill>
                  <a:schemeClr val="bg1"/>
                </a:solidFill>
              </a:rPr>
              <a:pPr algn="ctr"/>
              <a:t>4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DF9DA51-3190-4D99-9F95-6DA7785643E1}"/>
              </a:ext>
            </a:extLst>
          </p:cNvPr>
          <p:cNvSpPr/>
          <p:nvPr/>
        </p:nvSpPr>
        <p:spPr>
          <a:xfrm>
            <a:off x="0" y="0"/>
            <a:ext cx="12192000" cy="4826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  <a:cs typeface="Helvetica" pitchFamily="34" charset="0"/>
              </a:rPr>
              <a:t>  EXISTING PARALLEL PARKING ALONG PINE AVENUE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4DCCD6-6C0F-460C-9571-7B884F0C584B}"/>
              </a:ext>
            </a:extLst>
          </p:cNvPr>
          <p:cNvSpPr/>
          <p:nvPr/>
        </p:nvSpPr>
        <p:spPr>
          <a:xfrm>
            <a:off x="8325" y="485807"/>
            <a:ext cx="6087675" cy="452431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Parking spaces were determined utilizing the standard dimensions for parallel parking of 8’ x 20’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Pine Avenue East Side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N. Shore to 305 Pine Avenue – 5 spaces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305 Pine to Crescent Drive – 1 space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Near Beach Bums Rentals – 4 spaces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Near AMI General Store – 6 spaces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In Front of </a:t>
            </a:r>
            <a:r>
              <a:rPr lang="en-US" sz="2400" b="1" dirty="0" err="1">
                <a:solidFill>
                  <a:schemeClr val="bg1"/>
                </a:solidFill>
              </a:rPr>
              <a:t>Roser</a:t>
            </a:r>
            <a:r>
              <a:rPr lang="en-US" sz="2400" b="1" dirty="0">
                <a:solidFill>
                  <a:schemeClr val="bg1"/>
                </a:solidFill>
              </a:rPr>
              <a:t> Church – 3 spaces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In front of post office – 2 spaces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TOTAL SPACES – 21 Spaces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06B719-8C2E-4F1B-90EC-5D2822061F12}"/>
              </a:ext>
            </a:extLst>
          </p:cNvPr>
          <p:cNvSpPr/>
          <p:nvPr/>
        </p:nvSpPr>
        <p:spPr>
          <a:xfrm>
            <a:off x="6096000" y="1593802"/>
            <a:ext cx="6087675" cy="34163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Pine Avenue West Side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From City Pier Park to </a:t>
            </a:r>
            <a:r>
              <a:rPr lang="en-US" sz="2400" b="1" dirty="0" err="1">
                <a:solidFill>
                  <a:schemeClr val="bg1"/>
                </a:solidFill>
              </a:rPr>
              <a:t>Roser</a:t>
            </a:r>
            <a:r>
              <a:rPr lang="en-US" sz="2400" b="1" dirty="0">
                <a:solidFill>
                  <a:schemeClr val="bg1"/>
                </a:solidFill>
              </a:rPr>
              <a:t> Church – 4 spaces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Front of </a:t>
            </a:r>
            <a:r>
              <a:rPr lang="en-US" sz="2400" b="1" dirty="0" err="1">
                <a:solidFill>
                  <a:schemeClr val="bg1"/>
                </a:solidFill>
              </a:rPr>
              <a:t>Roser</a:t>
            </a:r>
            <a:r>
              <a:rPr lang="en-US" sz="2400" b="1" dirty="0">
                <a:solidFill>
                  <a:schemeClr val="bg1"/>
                </a:solidFill>
              </a:rPr>
              <a:t> Church – 12 spaces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From Tarpon to Front of Pineapple Store – 2 spaces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From Tarpon to Gulf Drive – 13 spaces (not counting private spaces)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TOTAL SPACES – 31 Spaces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C58D77-9FC2-46E9-A305-0F3E0E86C5AB}"/>
              </a:ext>
            </a:extLst>
          </p:cNvPr>
          <p:cNvSpPr/>
          <p:nvPr/>
        </p:nvSpPr>
        <p:spPr>
          <a:xfrm>
            <a:off x="6088827" y="482600"/>
            <a:ext cx="6087675" cy="12003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lvl="1"/>
            <a:endParaRPr lang="en-US" sz="2400" b="1" dirty="0">
              <a:solidFill>
                <a:schemeClr val="bg1"/>
              </a:solidFill>
            </a:endParaRPr>
          </a:p>
          <a:p>
            <a:pPr lvl="1"/>
            <a:endParaRPr lang="en-US" sz="2400" b="1" dirty="0">
              <a:solidFill>
                <a:schemeClr val="bg1"/>
              </a:solidFill>
            </a:endParaRPr>
          </a:p>
          <a:p>
            <a:pPr lvl="1"/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E3F1F0-5B9C-41D2-96B7-1321E4994BBA}"/>
              </a:ext>
            </a:extLst>
          </p:cNvPr>
          <p:cNvSpPr/>
          <p:nvPr/>
        </p:nvSpPr>
        <p:spPr>
          <a:xfrm>
            <a:off x="0" y="5001153"/>
            <a:ext cx="12192000" cy="15081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lvl="1"/>
            <a:endParaRPr lang="en-US" sz="2400" b="1" dirty="0">
              <a:solidFill>
                <a:schemeClr val="bg1"/>
              </a:solidFill>
            </a:endParaRP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Independently of the alternative selected, we recommend the elimination of a total of 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At least 19 spaces due to issues with sight distance blockage at driveways and side streets.</a:t>
            </a:r>
          </a:p>
          <a:p>
            <a:pPr lvl="1"/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7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87">
            <a:extLst>
              <a:ext uri="{FF2B5EF4-FFF2-40B4-BE49-F238E27FC236}">
                <a16:creationId xmlns:a16="http://schemas.microsoft.com/office/drawing/2014/main" id="{30DCA0A7-AE09-4683-991E-F53A19E9A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15100"/>
            <a:ext cx="548640" cy="3429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fld id="{B4544336-1CF6-4FD3-B3C8-8F0C7602B7F2}" type="slidenum">
              <a:rPr lang="en-US" b="1" smtClean="0">
                <a:solidFill>
                  <a:schemeClr val="bg1"/>
                </a:solidFill>
              </a:rPr>
              <a:pPr algn="ctr"/>
              <a:t>5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DF9DA51-3190-4D99-9F95-6DA7785643E1}"/>
              </a:ext>
            </a:extLst>
          </p:cNvPr>
          <p:cNvSpPr/>
          <p:nvPr/>
        </p:nvSpPr>
        <p:spPr>
          <a:xfrm>
            <a:off x="0" y="0"/>
            <a:ext cx="12192000" cy="4826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  <a:cs typeface="Helvetica" pitchFamily="34" charset="0"/>
              </a:rPr>
              <a:t>  EXISTING PARALLEL PARKING RECOMMENDED FOR REMOVAL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218205-5513-4E71-867C-2F9DCCDF7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127" y="515488"/>
            <a:ext cx="8963256" cy="634251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82E5D7-E9F5-40F4-93D6-4BB305D785B3}"/>
              </a:ext>
            </a:extLst>
          </p:cNvPr>
          <p:cNvSpPr/>
          <p:nvPr/>
        </p:nvSpPr>
        <p:spPr>
          <a:xfrm rot="1953826">
            <a:off x="5817280" y="2305332"/>
            <a:ext cx="193194" cy="37422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BE4A48-E257-4E32-AEFA-934036221C5E}"/>
              </a:ext>
            </a:extLst>
          </p:cNvPr>
          <p:cNvSpPr/>
          <p:nvPr/>
        </p:nvSpPr>
        <p:spPr>
          <a:xfrm rot="1953826">
            <a:off x="4425559" y="4204992"/>
            <a:ext cx="210189" cy="40040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64BF73-66A2-457F-92E4-FD2EA4EC540E}"/>
              </a:ext>
            </a:extLst>
          </p:cNvPr>
          <p:cNvSpPr/>
          <p:nvPr/>
        </p:nvSpPr>
        <p:spPr>
          <a:xfrm rot="1953826">
            <a:off x="3803044" y="5023820"/>
            <a:ext cx="210189" cy="40040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03ECB8F-F05E-43AA-94AC-1A83769E8635}"/>
              </a:ext>
            </a:extLst>
          </p:cNvPr>
          <p:cNvSpPr/>
          <p:nvPr/>
        </p:nvSpPr>
        <p:spPr>
          <a:xfrm rot="1953826">
            <a:off x="3214108" y="5825117"/>
            <a:ext cx="210189" cy="40040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CF848B0-8A5A-4EA3-A239-458DCF916D34}"/>
              </a:ext>
            </a:extLst>
          </p:cNvPr>
          <p:cNvSpPr/>
          <p:nvPr/>
        </p:nvSpPr>
        <p:spPr>
          <a:xfrm rot="1953826">
            <a:off x="6654732" y="1118245"/>
            <a:ext cx="210189" cy="40040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7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87">
            <a:extLst>
              <a:ext uri="{FF2B5EF4-FFF2-40B4-BE49-F238E27FC236}">
                <a16:creationId xmlns:a16="http://schemas.microsoft.com/office/drawing/2014/main" id="{18726C8F-B034-4043-B866-10E5A8429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15100"/>
            <a:ext cx="548640" cy="3429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fld id="{B4544336-1CF6-4FD3-B3C8-8F0C7602B7F2}" type="slidenum">
              <a:rPr lang="en-US" b="1" smtClean="0">
                <a:solidFill>
                  <a:schemeClr val="bg1"/>
                </a:solidFill>
              </a:rPr>
              <a:pPr algn="ctr"/>
              <a:t>6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98586F6-B9F5-45DB-8730-E54EA1CFD389}"/>
              </a:ext>
            </a:extLst>
          </p:cNvPr>
          <p:cNvSpPr/>
          <p:nvPr/>
        </p:nvSpPr>
        <p:spPr>
          <a:xfrm>
            <a:off x="0" y="2495227"/>
            <a:ext cx="12192000" cy="1999281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>
                <a:solidFill>
                  <a:schemeClr val="bg1"/>
                </a:solidFill>
                <a:latin typeface="Arial Black" panose="020B0A04020102020204" pitchFamily="34" charset="0"/>
                <a:cs typeface="Helvetica" pitchFamily="34" charset="0"/>
              </a:rPr>
              <a:t>TRAFFIC ANALYSIS</a:t>
            </a:r>
          </a:p>
        </p:txBody>
      </p:sp>
    </p:spTree>
    <p:extLst>
      <p:ext uri="{BB962C8B-B14F-4D97-AF65-F5344CB8AC3E}">
        <p14:creationId xmlns:p14="http://schemas.microsoft.com/office/powerpoint/2010/main" val="331387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87">
            <a:extLst>
              <a:ext uri="{FF2B5EF4-FFF2-40B4-BE49-F238E27FC236}">
                <a16:creationId xmlns:a16="http://schemas.microsoft.com/office/drawing/2014/main" id="{BDB1558A-5BE7-49FA-A60D-46D6447D4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15100"/>
            <a:ext cx="548640" cy="3429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fld id="{B4544336-1CF6-4FD3-B3C8-8F0C7602B7F2}" type="slidenum">
              <a:rPr lang="en-US" b="1" smtClean="0">
                <a:solidFill>
                  <a:schemeClr val="bg1"/>
                </a:solidFill>
              </a:rPr>
              <a:pPr algn="ctr"/>
              <a:t>7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2E349EE-631D-4787-9FA1-D3EAE90CF8EF}"/>
              </a:ext>
            </a:extLst>
          </p:cNvPr>
          <p:cNvSpPr/>
          <p:nvPr/>
        </p:nvSpPr>
        <p:spPr>
          <a:xfrm>
            <a:off x="0" y="0"/>
            <a:ext cx="12192000" cy="4826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  <a:cs typeface="Helvetica" pitchFamily="34" charset="0"/>
              </a:rPr>
              <a:t>  EXISTING TRAFFIC COUNTS – RAW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A298DE-4CEC-4995-A56B-B8ABCCC67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053" y="518706"/>
            <a:ext cx="11678738" cy="599639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D9D6A1B-B668-47AA-A282-95284D778847}"/>
              </a:ext>
            </a:extLst>
          </p:cNvPr>
          <p:cNvSpPr/>
          <p:nvPr/>
        </p:nvSpPr>
        <p:spPr>
          <a:xfrm>
            <a:off x="0" y="6025595"/>
            <a:ext cx="12192000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solidFill>
                  <a:schemeClr val="bg1"/>
                </a:solidFill>
              </a:rPr>
              <a:t>XXX – Weekday                    (YYY) – Weekend </a:t>
            </a:r>
          </a:p>
        </p:txBody>
      </p:sp>
    </p:spTree>
    <p:extLst>
      <p:ext uri="{BB962C8B-B14F-4D97-AF65-F5344CB8AC3E}">
        <p14:creationId xmlns:p14="http://schemas.microsoft.com/office/powerpoint/2010/main" val="344584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87">
            <a:extLst>
              <a:ext uri="{FF2B5EF4-FFF2-40B4-BE49-F238E27FC236}">
                <a16:creationId xmlns:a16="http://schemas.microsoft.com/office/drawing/2014/main" id="{BDB1558A-5BE7-49FA-A60D-46D6447D4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15100"/>
            <a:ext cx="548640" cy="3429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fld id="{B4544336-1CF6-4FD3-B3C8-8F0C7602B7F2}" type="slidenum">
              <a:rPr lang="en-US" b="1" smtClean="0">
                <a:solidFill>
                  <a:schemeClr val="bg1"/>
                </a:solidFill>
              </a:rPr>
              <a:pPr algn="ctr"/>
              <a:t>8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2E349EE-631D-4787-9FA1-D3EAE90CF8EF}"/>
              </a:ext>
            </a:extLst>
          </p:cNvPr>
          <p:cNvSpPr/>
          <p:nvPr/>
        </p:nvSpPr>
        <p:spPr>
          <a:xfrm>
            <a:off x="0" y="0"/>
            <a:ext cx="12192000" cy="4826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  <a:cs typeface="Helvetica" pitchFamily="34" charset="0"/>
              </a:rPr>
              <a:t> ADJUSTED TRAFFIC COUNTS PER PEAK SEASON FACTOR (16%)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0A16C7-90E2-4BBF-929D-B483D158C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55" y="541456"/>
            <a:ext cx="11896825" cy="57245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AF81DA8-9F1C-430C-87F3-F657462F4B44}"/>
              </a:ext>
            </a:extLst>
          </p:cNvPr>
          <p:cNvSpPr/>
          <p:nvPr/>
        </p:nvSpPr>
        <p:spPr>
          <a:xfrm>
            <a:off x="0" y="6056591"/>
            <a:ext cx="12192000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solidFill>
                  <a:schemeClr val="bg1"/>
                </a:solidFill>
              </a:rPr>
              <a:t>XXX – Weekday                    (YYY) – Weekend </a:t>
            </a:r>
          </a:p>
        </p:txBody>
      </p:sp>
    </p:spTree>
    <p:extLst>
      <p:ext uri="{BB962C8B-B14F-4D97-AF65-F5344CB8AC3E}">
        <p14:creationId xmlns:p14="http://schemas.microsoft.com/office/powerpoint/2010/main" val="85163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87">
            <a:extLst>
              <a:ext uri="{FF2B5EF4-FFF2-40B4-BE49-F238E27FC236}">
                <a16:creationId xmlns:a16="http://schemas.microsoft.com/office/drawing/2014/main" id="{BDB1558A-5BE7-49FA-A60D-46D6447D4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15100"/>
            <a:ext cx="548640" cy="342900"/>
          </a:xfrm>
          <a:solidFill>
            <a:schemeClr val="tx1"/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/>
            <a:fld id="{B4544336-1CF6-4FD3-B3C8-8F0C7602B7F2}" type="slidenum">
              <a:rPr lang="en-US" b="1" smtClean="0">
                <a:solidFill>
                  <a:schemeClr val="bg1"/>
                </a:solidFill>
              </a:rPr>
              <a:pPr algn="ctr"/>
              <a:t>9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2E349EE-631D-4787-9FA1-D3EAE90CF8EF}"/>
              </a:ext>
            </a:extLst>
          </p:cNvPr>
          <p:cNvSpPr/>
          <p:nvPr/>
        </p:nvSpPr>
        <p:spPr>
          <a:xfrm>
            <a:off x="0" y="0"/>
            <a:ext cx="12192000" cy="4826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  <a:cs typeface="Helvetica" pitchFamily="34" charset="0"/>
              </a:rPr>
              <a:t> ONE-WAY TRAFFIC DISTRIBUTION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E29934-6E36-43E6-8561-3D51219F2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508884"/>
            <a:ext cx="11839074" cy="601911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2C1B52-18BB-457D-BC84-53903FEA7AEB}"/>
              </a:ext>
            </a:extLst>
          </p:cNvPr>
          <p:cNvSpPr/>
          <p:nvPr/>
        </p:nvSpPr>
        <p:spPr>
          <a:xfrm>
            <a:off x="0" y="6056591"/>
            <a:ext cx="12192000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solidFill>
                  <a:schemeClr val="bg1"/>
                </a:solidFill>
              </a:rPr>
              <a:t>XXX – Weekday                    (YYY) – Weekend </a:t>
            </a:r>
          </a:p>
        </p:txBody>
      </p:sp>
    </p:spTree>
    <p:extLst>
      <p:ext uri="{BB962C8B-B14F-4D97-AF65-F5344CB8AC3E}">
        <p14:creationId xmlns:p14="http://schemas.microsoft.com/office/powerpoint/2010/main" val="101977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E8A9DB9E72F84DB1101C1D418D19E2" ma:contentTypeVersion="11" ma:contentTypeDescription="Create a new document." ma:contentTypeScope="" ma:versionID="fdcd231dcf43ba5a37211b00ee4dfae4">
  <xsd:schema xmlns:xsd="http://www.w3.org/2001/XMLSchema" xmlns:xs="http://www.w3.org/2001/XMLSchema" xmlns:p="http://schemas.microsoft.com/office/2006/metadata/properties" xmlns:ns2="5e4ac4cb-e86b-4de0-ac65-f4580648101f" xmlns:ns3="5cb33652-04c9-4de3-bf14-ce302886cf07" targetNamespace="http://schemas.microsoft.com/office/2006/metadata/properties" ma:root="true" ma:fieldsID="63cf6ea739400b1cf4917902c223b3bc" ns2:_="" ns3:_="">
    <xsd:import namespace="5e4ac4cb-e86b-4de0-ac65-f4580648101f"/>
    <xsd:import namespace="5cb33652-04c9-4de3-bf14-ce302886cf0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4ac4cb-e86b-4de0-ac65-f458064810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b33652-04c9-4de3-bf14-ce302886cf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FD6E3D-F4C2-4CBE-B5F2-62A3D46845F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4C091BD-F8BE-44B0-BC47-3A2E297D01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4ac4cb-e86b-4de0-ac65-f4580648101f"/>
    <ds:schemaRef ds:uri="5cb33652-04c9-4de3-bf14-ce302886cf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DBEF7E-53BF-4599-AF95-28398358F8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4786</TotalTime>
  <Words>1514</Words>
  <Application>Microsoft Office PowerPoint</Application>
  <PresentationFormat>Widescreen</PresentationFormat>
  <Paragraphs>277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Arial Black</vt:lpstr>
      <vt:lpstr>Bahnschrift SemiBold</vt:lpstr>
      <vt:lpstr>Calibri</vt:lpstr>
      <vt:lpstr>Calibri Light</vt:lpstr>
      <vt:lpstr>Helvetica LT Std</vt:lpstr>
      <vt:lpstr>Helvetica LT Std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Calderone</dc:creator>
  <cp:lastModifiedBy>Stephanie Janney</cp:lastModifiedBy>
  <cp:revision>25</cp:revision>
  <dcterms:created xsi:type="dcterms:W3CDTF">2020-05-19T21:44:03Z</dcterms:created>
  <dcterms:modified xsi:type="dcterms:W3CDTF">2021-09-22T19:42:40Z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0x010100A3E8A9DB9E72F84DB1101C1D418D19E2</vt:lpwstr>
  </property>
</Properties>
</file>